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olo Pro" panose="020B0604020202020204" charset="0"/>
      <p:regular r:id="rId28"/>
    </p:embeddedFont>
    <p:embeddedFont>
      <p:font typeface="HK Modular" panose="020B0604020202020204" charset="-94"/>
      <p:regular r:id="rId29"/>
    </p:embeddedFont>
    <p:embeddedFont>
      <p:font typeface="Tomorrow" panose="020B0604020202020204" charset="0"/>
      <p:regular r:id="rId30"/>
    </p:embeddedFont>
    <p:embeddedFont>
      <p:font typeface="TT Lakes Neue" panose="020B0604020202020204" charset="0"/>
      <p:regular r:id="rId31"/>
    </p:embeddedFont>
    <p:embeddedFont>
      <p:font typeface="TT Lakes Neue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58562" autoAdjust="0"/>
  </p:normalViewPr>
  <p:slideViewPr>
    <p:cSldViewPr>
      <p:cViewPr varScale="1">
        <p:scale>
          <a:sx n="37" d="100"/>
          <a:sy n="37" d="100"/>
        </p:scale>
        <p:origin x="171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ben size </a:t>
            </a:r>
            <a:r>
              <a:rPr lang="en-US" dirty="0" err="1"/>
              <a:t>teknik</a:t>
            </a:r>
            <a:r>
              <a:rPr lang="en-US" dirty="0"/>
              <a:t> vs </a:t>
            </a:r>
            <a:r>
              <a:rPr lang="en-US" dirty="0" err="1"/>
              <a:t>değil</a:t>
            </a:r>
            <a:r>
              <a:rPr lang="en-US" dirty="0"/>
              <a:t> de biz </a:t>
            </a:r>
            <a:r>
              <a:rPr lang="en-US" dirty="0" err="1"/>
              <a:t>sektörde</a:t>
            </a:r>
            <a:r>
              <a:rPr lang="en-US" dirty="0"/>
              <a:t> ne </a:t>
            </a:r>
            <a:r>
              <a:rPr lang="en-US" dirty="0" err="1"/>
              <a:t>yapıyoruz</a:t>
            </a:r>
            <a:r>
              <a:rPr lang="en-US" dirty="0"/>
              <a:t> </a:t>
            </a:r>
            <a:r>
              <a:rPr lang="en-US" dirty="0" err="1"/>
              <a:t>geleceğe</a:t>
            </a:r>
            <a:r>
              <a:rPr lang="en-US" dirty="0"/>
              <a:t> </a:t>
            </a:r>
            <a:r>
              <a:rPr lang="en-US" dirty="0" err="1"/>
              <a:t>nasıl</a:t>
            </a:r>
            <a:r>
              <a:rPr lang="en-US" dirty="0"/>
              <a:t> </a:t>
            </a:r>
            <a:r>
              <a:rPr lang="en-US" dirty="0" err="1"/>
              <a:t>bakmalıyız</a:t>
            </a:r>
            <a:r>
              <a:rPr lang="en-US" dirty="0"/>
              <a:t> </a:t>
            </a:r>
            <a:r>
              <a:rPr lang="en-US" dirty="0" err="1"/>
              <a:t>onu</a:t>
            </a:r>
            <a:r>
              <a:rPr lang="en-US" dirty="0"/>
              <a:t> </a:t>
            </a:r>
            <a:r>
              <a:rPr lang="en-US" dirty="0" err="1"/>
              <a:t>aktarmak</a:t>
            </a:r>
            <a:r>
              <a:rPr lang="en-US" dirty="0"/>
              <a:t> </a:t>
            </a:r>
            <a:r>
              <a:rPr lang="en-US" dirty="0" err="1"/>
              <a:t>istiyorum</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Evet, üretken yapay zeka.. büyük bir kesime göre internetten bile hayatımıza daha çok etki edecek bir teknoloji.. Bu bir trend değil, </a:t>
            </a:r>
            <a:r>
              <a:rPr lang="tr-TR" dirty="0" err="1">
                <a:effectLst/>
              </a:rPr>
              <a:t>hypedeğil</a:t>
            </a:r>
            <a:r>
              <a:rPr lang="tr-TR" dirty="0">
                <a:effectLst/>
              </a:rPr>
              <a:t> biz insanlık tarihinin geçirdiği en büyük dönüşümün içerisindeyiz aslında şuanda..</a:t>
            </a:r>
          </a:p>
          <a:p>
            <a:pPr rtl="0"/>
            <a:r>
              <a:rPr lang="tr-TR" dirty="0">
                <a:effectLst/>
              </a:rPr>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pPr rtl="0"/>
            <a:r>
              <a:rPr lang="tr-TR" dirty="0">
                <a:effectLst/>
              </a:rPr>
              <a:t>Peki biraz nasıl doğdu ona bakalım.. Dediğim gibi çok tekniğe girmenin anlamı yok ama yüzeysel olarak bahsedelim.</a:t>
            </a:r>
          </a:p>
          <a:p>
            <a:pPr rtl="0"/>
            <a:r>
              <a:rPr lang="tr-TR" dirty="0">
                <a:effectLst/>
              </a:rPr>
              <a:t>İki yeni gelişme, üretken yapay zekanın ana akım haline gelmesinde kritik bir rol oynamıştır: </a:t>
            </a:r>
            <a:r>
              <a:rPr lang="tr-TR" dirty="0" err="1">
                <a:effectLst/>
              </a:rPr>
              <a:t>transformermekanizmaları</a:t>
            </a:r>
            <a:r>
              <a:rPr lang="tr-TR" dirty="0">
                <a:effectLst/>
              </a:rPr>
              <a:t> ve bunların mümkün kıldığı çığır açan dil modelleri. </a:t>
            </a:r>
            <a:r>
              <a:rPr lang="tr-TR" dirty="0" err="1">
                <a:effectLst/>
              </a:rPr>
              <a:t>Transformerlar</a:t>
            </a:r>
            <a:r>
              <a:rPr lang="tr-TR" dirty="0">
                <a:effectLst/>
              </a:rPr>
              <a:t>, büyük dil modellerinin (</a:t>
            </a:r>
            <a:r>
              <a:rPr lang="tr-TR" dirty="0" err="1">
                <a:effectLst/>
              </a:rPr>
              <a:t>chatgpt'ninvs</a:t>
            </a:r>
            <a:r>
              <a:rPr lang="tr-TR" dirty="0">
                <a:effectLst/>
              </a:rPr>
              <a:t>) temelinde yatan </a:t>
            </a:r>
            <a:r>
              <a:rPr lang="tr-TR" dirty="0" err="1">
                <a:effectLst/>
              </a:rPr>
              <a:t>mimadiridir</a:t>
            </a:r>
            <a:r>
              <a:rPr lang="tr-TR" dirty="0">
                <a:effectLst/>
              </a:rPr>
              <a:t>. </a:t>
            </a:r>
          </a:p>
          <a:p>
            <a:pPr rtl="0"/>
            <a:r>
              <a:rPr lang="tr-TR" dirty="0" err="1">
                <a:effectLst/>
              </a:rPr>
              <a:t>transformerlarçok</a:t>
            </a:r>
            <a:r>
              <a:rPr lang="tr-TR" dirty="0">
                <a:effectLst/>
              </a:rPr>
              <a:t> kompleks bir derin öğrenme modelidir fakat size basitçe anlatmam gerekirse </a:t>
            </a:r>
            <a:r>
              <a:rPr lang="tr-TR" dirty="0" err="1">
                <a:effectLst/>
              </a:rPr>
              <a:t>attentionadı</a:t>
            </a:r>
            <a:r>
              <a:rPr lang="tr-TR" dirty="0">
                <a:effectLst/>
              </a:rPr>
              <a:t> verilen bir mekanizma üstüne kuruludur.</a:t>
            </a:r>
          </a:p>
          <a:p>
            <a:pPr rtl="0"/>
            <a:r>
              <a:rPr lang="tr-TR" dirty="0" err="1">
                <a:effectLst/>
              </a:rPr>
              <a:t>transformermimarisi</a:t>
            </a:r>
            <a:r>
              <a:rPr lang="tr-TR" dirty="0">
                <a:effectLst/>
              </a:rPr>
              <a:t>, giriş verilerinin farklı bölümlerinin önemini tartmak için öz-dikkat mekanizmalarını kullanıyor. Bu, verilerdeki uzun vadeli bağımlılıkları ve karmaşık kalıpları yakalamasına olanak tanır.</a:t>
            </a:r>
          </a:p>
          <a:p>
            <a:pPr rtl="0"/>
            <a:r>
              <a:rPr lang="tr-TR" dirty="0" err="1">
                <a:effectLst/>
              </a:rPr>
              <a:t>Attention</a:t>
            </a:r>
            <a:r>
              <a:rPr lang="tr-TR" dirty="0">
                <a:effectLst/>
              </a:rPr>
              <a:t>? -&gt; İnsan beyni örneği..</a:t>
            </a:r>
          </a:p>
          <a:p>
            <a:pPr rtl="0"/>
            <a:r>
              <a:rPr lang="tr-TR" dirty="0" err="1">
                <a:effectLst/>
              </a:rPr>
              <a:t>Attention,transformermimarisinin</a:t>
            </a:r>
            <a:r>
              <a:rPr lang="tr-TR" dirty="0">
                <a:effectLst/>
              </a:rPr>
              <a:t> temel unsurudur. Özünde </a:t>
            </a:r>
            <a:r>
              <a:rPr lang="tr-TR" dirty="0" err="1">
                <a:effectLst/>
              </a:rPr>
              <a:t>attention</a:t>
            </a:r>
            <a:r>
              <a:rPr lang="tr-TR" dirty="0">
                <a:effectLst/>
              </a:rPr>
              <a:t>, sinir ağının girdi verilerinin anlamlı bilgi içeren kısmına daha fazla dikkat etmesini ve girdinin geri kalanına daha az dikkat etmesini sağlayan bir mekanizmadır.</a:t>
            </a:r>
          </a:p>
          <a:p>
            <a:pPr rtl="0"/>
            <a:r>
              <a:rPr lang="tr-TR" dirty="0" err="1">
                <a:effectLst/>
              </a:rPr>
              <a:t>transformermodelinde</a:t>
            </a:r>
            <a:r>
              <a:rPr lang="tr-TR" dirty="0">
                <a:effectLst/>
              </a:rPr>
              <a:t> kullanılan bir </a:t>
            </a:r>
            <a:r>
              <a:rPr lang="tr-TR" dirty="0" err="1">
                <a:effectLst/>
              </a:rPr>
              <a:t>attentionmekanizmasıdır</a:t>
            </a:r>
            <a:r>
              <a:rPr lang="tr-TR" dirty="0">
                <a:effectLst/>
              </a:rPr>
              <a:t>. Bu mekanizma bir girdi dizisindeki her bir öğenin diğer tüm öğelerle olan ilişkisini değerlendirmek ve bu ilişkilere dayanarak bir temsil oluşturmak için kullanılır. Böylece bir dizi içerisindeki ilişkiler yakalanmış olur.  Burada örneğin </a:t>
            </a:r>
            <a:r>
              <a:rPr lang="tr-TR" dirty="0" err="1">
                <a:effectLst/>
              </a:rPr>
              <a:t>chatgpt’ninilişkileri</a:t>
            </a:r>
            <a:r>
              <a:rPr lang="tr-TR" dirty="0">
                <a:effectLst/>
              </a:rPr>
              <a:t> yakalaması ve bağlamı koruması!</a:t>
            </a:r>
          </a:p>
          <a:p>
            <a:pPr rtl="0"/>
            <a:r>
              <a:rPr lang="tr-TR" dirty="0" err="1">
                <a:effectLst/>
              </a:rPr>
              <a:t>Attentionmekanizması</a:t>
            </a:r>
            <a:r>
              <a:rPr lang="tr-TR" dirty="0">
                <a:effectLst/>
              </a:rPr>
              <a:t> sayesinde </a:t>
            </a:r>
            <a:r>
              <a:rPr lang="tr-TR" dirty="0" err="1">
                <a:effectLst/>
              </a:rPr>
              <a:t>transformerlartek</a:t>
            </a:r>
            <a:r>
              <a:rPr lang="tr-TR" dirty="0">
                <a:effectLst/>
              </a:rPr>
              <a:t> tek cümleler yerine sayfalar, bölümler ve kitaplar boyunca kelimeler arasındaki bağlantıları takip etmesini sağladı.</a:t>
            </a:r>
          </a:p>
          <a:p>
            <a:pPr rtl="0"/>
            <a:r>
              <a:rPr lang="tr-TR" dirty="0">
                <a:effectLst/>
              </a:rPr>
              <a:t>Böylece ;</a:t>
            </a:r>
          </a:p>
          <a:p>
            <a:pPr rtl="0"/>
            <a:r>
              <a:rPr lang="tr-TR" dirty="0">
                <a:effectLst/>
              </a:rPr>
              <a:t>Büyük dil modelleri (</a:t>
            </a:r>
            <a:r>
              <a:rPr lang="tr-TR" dirty="0" err="1">
                <a:effectLst/>
              </a:rPr>
              <a:t>LLM'ler</a:t>
            </a:r>
            <a:r>
              <a:rPr lang="tr-TR" dirty="0">
                <a:effectLst/>
              </a:rPr>
              <a:t>) olarak adlandırılan, yani milyarlarca hatta trilyonlarca parametreye sahip modellerdeki hızlı ilerlemeler, üretici yapay zeka modellerinin ilgi çekici metinler yazabileceği, fotogerçekçi görüntüler çizebileceği yeni bir çağ açtı. Dahası, </a:t>
            </a:r>
            <a:r>
              <a:rPr lang="tr-TR" dirty="0" err="1">
                <a:effectLst/>
              </a:rPr>
              <a:t>multimodal</a:t>
            </a:r>
            <a:r>
              <a:rPr lang="tr-TR" dirty="0">
                <a:effectLst/>
              </a:rPr>
              <a:t> yapay zeka alanındaki yenilikler ekiplerin metin, grafik ve video dahil olmak üzere birden fazla medya türünde içerik üretmesine olanak tanıyor.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Bu modeller, doğal dil işleme (NLP) görevlerinde insan dilinin karmaşıklığını ve anlamını modellemek için </a:t>
            </a:r>
            <a:r>
              <a:rPr lang="tr-TR" dirty="0" err="1">
                <a:effectLst/>
              </a:rPr>
              <a:t>tasarlanmıştır.Büyük</a:t>
            </a:r>
            <a:r>
              <a:rPr lang="tr-TR" dirty="0">
                <a:effectLst/>
              </a:rPr>
              <a:t> Dil Modelleri, metin örnekleri arasındaki bağlamı ve dilbilimsel yapıları öğrenerek, verilen bir metnin devamını üretebilir, soruları yanıtlayabilir, özetler çıkarabilir ve hatta belirli bir tarzda veya tonla yazabilir.</a:t>
            </a:r>
          </a:p>
          <a:p>
            <a:pPr rtl="0"/>
            <a:r>
              <a:rPr lang="tr-TR" dirty="0">
                <a:effectLst/>
              </a:rPr>
              <a:t>GPT-3, GPT – 4, Gemini vs. artık neredeyse her gün bir çok LLM yayınlanıyor. En son grok-1 </a:t>
            </a:r>
            <a:r>
              <a:rPr lang="tr-TR" dirty="0" err="1">
                <a:effectLst/>
              </a:rPr>
              <a:t>Elon</a:t>
            </a:r>
            <a:r>
              <a:rPr lang="tr-TR" dirty="0">
                <a:effectLst/>
              </a:rPr>
              <a:t> </a:t>
            </a:r>
            <a:r>
              <a:rPr lang="tr-TR" dirty="0" err="1">
                <a:effectLst/>
              </a:rPr>
              <a:t>Musktarafından</a:t>
            </a:r>
            <a:r>
              <a:rPr lang="tr-TR" dirty="0">
                <a:effectLst/>
              </a:rPr>
              <a:t> </a:t>
            </a:r>
            <a:r>
              <a:rPr lang="tr-TR" dirty="0" err="1">
                <a:effectLst/>
              </a:rPr>
              <a:t>open</a:t>
            </a:r>
            <a:r>
              <a:rPr lang="tr-TR" dirty="0">
                <a:effectLst/>
              </a:rPr>
              <a:t> </a:t>
            </a:r>
            <a:r>
              <a:rPr lang="tr-TR" dirty="0" err="1">
                <a:effectLst/>
              </a:rPr>
              <a:t>sourceolarak</a:t>
            </a:r>
            <a:r>
              <a:rPr lang="tr-TR" dirty="0">
                <a:effectLst/>
              </a:rPr>
              <a:t> yayınlandı. GPT-4.5 yolda geliyor </a:t>
            </a:r>
            <a:r>
              <a:rPr lang="tr-TR" dirty="0" err="1">
                <a:effectLst/>
              </a:rPr>
              <a:t>vsvs</a:t>
            </a:r>
            <a:r>
              <a:rPr lang="tr-TR" dirty="0">
                <a:effectLst/>
              </a:rPr>
              <a:t>.</a:t>
            </a:r>
          </a:p>
          <a:p>
            <a:pPr rtl="0"/>
            <a:r>
              <a:rPr lang="tr-TR" dirty="0">
                <a:effectLst/>
              </a:rPr>
              <a:t>Bu dil modellerinin parametre sayıları mevcut. 1B, 2.5B, 7B, 13B, 40B,70B diye gidiyor. Belli bir standardı yok.</a:t>
            </a:r>
          </a:p>
          <a:p>
            <a:pPr rtl="0"/>
            <a:r>
              <a:rPr lang="tr-TR" dirty="0">
                <a:effectLst/>
              </a:rPr>
              <a:t> Tabii bu noktada hangileri bizim işimize yarar, hangilerini problemlerimize uyarlayabiliriz. Bu iyi düşünülmesi gereken bir durum. Zaten genelde yayınlanan bu modeller Türkçe anlama ve üretebilme yeteneğine  sahip değiller. Dolayısıyla bizim ve diğer Türk şirketlerinin Türkçe LLM konusunda ciddi çalışmaları var. Tabii hiçbir kurum sıfırdan bir dil modeli oluşturmuyor. Hali hazırda olan bir dil modelini alarak Türkçe ile besliyor. Çünkü şu durumda kaynak yetersizliğinden, maliyetinden ve geçirilecek zamandan dolayı bu mümkün  değil. Bu yüzden her şirket LLAMA, </a:t>
            </a:r>
            <a:r>
              <a:rPr lang="tr-TR" dirty="0" err="1">
                <a:effectLst/>
              </a:rPr>
              <a:t>Mistralvb</a:t>
            </a:r>
            <a:r>
              <a:rPr lang="tr-TR" dirty="0">
                <a:effectLst/>
              </a:rPr>
              <a:t>. </a:t>
            </a:r>
            <a:r>
              <a:rPr lang="tr-TR" dirty="0" err="1">
                <a:effectLst/>
              </a:rPr>
              <a:t>open</a:t>
            </a:r>
            <a:r>
              <a:rPr lang="tr-TR" dirty="0">
                <a:effectLst/>
              </a:rPr>
              <a:t> </a:t>
            </a:r>
            <a:r>
              <a:rPr lang="tr-TR" dirty="0" err="1">
                <a:effectLst/>
              </a:rPr>
              <a:t>sourcepaylaşılmış</a:t>
            </a:r>
            <a:r>
              <a:rPr lang="tr-TR" dirty="0">
                <a:effectLst/>
              </a:rPr>
              <a:t> dil modellerini alıp </a:t>
            </a:r>
            <a:r>
              <a:rPr lang="tr-TR" dirty="0" err="1">
                <a:effectLst/>
              </a:rPr>
              <a:t>fine-tuneediyor</a:t>
            </a:r>
            <a:r>
              <a:rPr lang="tr-TR" dirty="0">
                <a:effectLst/>
              </a:rPr>
              <a:t>. </a:t>
            </a:r>
            <a:r>
              <a:rPr lang="tr-TR" dirty="0" err="1">
                <a:effectLst/>
              </a:rPr>
              <a:t>Fine-tuningdediğimiz</a:t>
            </a:r>
            <a:r>
              <a:rPr lang="tr-TR" dirty="0">
                <a:effectLst/>
              </a:rPr>
              <a:t> budur.</a:t>
            </a:r>
          </a:p>
          <a:p>
            <a:pPr rtl="0"/>
            <a:r>
              <a:rPr lang="tr-TR" dirty="0">
                <a:effectLst/>
              </a:rPr>
              <a:t>Görmüş olabilirsiniz </a:t>
            </a:r>
            <a:r>
              <a:rPr lang="tr-TR" dirty="0" err="1">
                <a:effectLst/>
              </a:rPr>
              <a:t>Trendyol</a:t>
            </a:r>
            <a:r>
              <a:rPr lang="tr-TR" dirty="0">
                <a:effectLst/>
              </a:rPr>
              <a:t> son dönemde </a:t>
            </a:r>
            <a:r>
              <a:rPr lang="tr-TR" dirty="0" err="1">
                <a:effectLst/>
              </a:rPr>
              <a:t>LLM’leryayınlıyor</a:t>
            </a:r>
            <a:r>
              <a:rPr lang="tr-TR" dirty="0">
                <a:effectLst/>
              </a:rPr>
              <a:t>. </a:t>
            </a:r>
            <a:r>
              <a:rPr lang="tr-TR" dirty="0" err="1">
                <a:effectLst/>
              </a:rPr>
              <a:t>HavelsanMAINGPT</a:t>
            </a:r>
            <a:r>
              <a:rPr lang="tr-TR" dirty="0">
                <a:effectLst/>
              </a:rPr>
              <a:t> tanıtımını gerçekleştirdi. Güvenliği üst düzeyde tutulmuş, on </a:t>
            </a:r>
            <a:r>
              <a:rPr lang="tr-TR" dirty="0" err="1">
                <a:effectLst/>
              </a:rPr>
              <a:t>premçalışabilen</a:t>
            </a:r>
            <a:r>
              <a:rPr lang="tr-TR" dirty="0">
                <a:effectLst/>
              </a:rPr>
              <a:t> bir ürün. ASELSAN, ASELGPT diye bir dil modeli eğiteceklerini duyurdu. Keza </a:t>
            </a:r>
            <a:r>
              <a:rPr lang="tr-TR" dirty="0" err="1">
                <a:effectLst/>
              </a:rPr>
              <a:t>İşBankasıaynı</a:t>
            </a:r>
            <a:r>
              <a:rPr lang="tr-TR" dirty="0">
                <a:effectLst/>
              </a:rPr>
              <a:t> şekilde çeşitli </a:t>
            </a:r>
            <a:r>
              <a:rPr lang="tr-TR" dirty="0" err="1">
                <a:effectLst/>
              </a:rPr>
              <a:t>caselerdekullanmak</a:t>
            </a:r>
            <a:r>
              <a:rPr lang="tr-TR" dirty="0">
                <a:effectLst/>
              </a:rPr>
              <a:t> için dil modeli geliştirdiğini duyurmuştu. Bizlere gelecek olursak yani </a:t>
            </a:r>
            <a:r>
              <a:rPr lang="tr-TR" dirty="0" err="1">
                <a:effectLst/>
              </a:rPr>
              <a:t>intertech’ebizde</a:t>
            </a:r>
            <a:r>
              <a:rPr lang="tr-TR" dirty="0">
                <a:effectLst/>
              </a:rPr>
              <a:t> bir Türkçe dil modeli geliştiriyoruz. İlk sonuçlarını aldık, başarılıyız. Türkçe bilmeyen bir modeli Türkçe </a:t>
            </a:r>
            <a:r>
              <a:rPr lang="tr-TR" dirty="0" err="1">
                <a:effectLst/>
              </a:rPr>
              <a:t>promptlarıanlayıp</a:t>
            </a:r>
            <a:r>
              <a:rPr lang="tr-TR" dirty="0">
                <a:effectLst/>
              </a:rPr>
              <a:t> Türkçe cevap verebilir hale getirdik. Yeterli mi geldiğimiz nokta tabii değil. Bu çalışmalarımızı ileriye taşıyabilmek için bizlere gereken kaynak / donanımdır. Bu yüzden de şirketimiz 24 tane H100 ekran kartı alıyor ki bu da 1 milyon dolara yakın yatırım demek arkadaşlar. Bu modeller ancak bu seviyedeki ekran kartları ile eğitilebiliyor. Biliyorsunuz META, LLAMA dil modellerini yayınlıyor en son LLAMA 2 paylaşıldı. Şuan aylardır LLAMA 3 eğitiliyor. 350 bin adet H100 kartlarını en son 600 bin adete çıkaracaklardı. Dil modellerini yapılan yatırımları düşünün. NVIDA Son dönemlerde piyasa değerini neredeyse 4 kat arttırdı. Çünkü kaynaklar aşırı önemli hale geldi. Google, AMAZON gibi şirketler kendi çiplerini üretmeyi düşünüyorlar çünkü şuan </a:t>
            </a:r>
            <a:r>
              <a:rPr lang="tr-TR" dirty="0" err="1">
                <a:effectLst/>
              </a:rPr>
              <a:t>NVIDIA’yabağımlı</a:t>
            </a:r>
            <a:r>
              <a:rPr lang="tr-TR" dirty="0">
                <a:effectLst/>
              </a:rPr>
              <a:t> haldeler diyebiliriz. AMD, </a:t>
            </a:r>
            <a:r>
              <a:rPr lang="tr-TR" dirty="0" err="1">
                <a:effectLst/>
              </a:rPr>
              <a:t>NVIDIA’nınen</a:t>
            </a:r>
            <a:r>
              <a:rPr lang="tr-TR" dirty="0">
                <a:effectLst/>
              </a:rPr>
              <a:t> büyük rakibi fakat biraz geri kaldı bu noktada. Ancak onun da işin içine girmesiyle </a:t>
            </a:r>
            <a:r>
              <a:rPr lang="tr-TR" dirty="0" err="1">
                <a:effectLst/>
              </a:rPr>
              <a:t>gpufiyatları</a:t>
            </a:r>
            <a:r>
              <a:rPr lang="tr-TR" dirty="0">
                <a:effectLst/>
              </a:rPr>
              <a:t> düşebilir.</a:t>
            </a:r>
          </a:p>
          <a:p>
            <a:pPr rtl="0"/>
            <a:r>
              <a:rPr lang="tr-TR" dirty="0">
                <a:effectLst/>
              </a:rPr>
              <a:t>Peki, bu </a:t>
            </a:r>
            <a:r>
              <a:rPr lang="tr-TR" dirty="0" err="1">
                <a:effectLst/>
              </a:rPr>
              <a:t>LLM’lerieğitmekle</a:t>
            </a:r>
            <a:r>
              <a:rPr lang="tr-TR" dirty="0">
                <a:effectLst/>
              </a:rPr>
              <a:t> bitiyor mu? </a:t>
            </a:r>
            <a:r>
              <a:rPr lang="tr-TR" dirty="0" err="1">
                <a:effectLst/>
              </a:rPr>
              <a:t>Tabikihayır</a:t>
            </a:r>
            <a:r>
              <a:rPr lang="tr-TR" dirty="0">
                <a:effectLst/>
              </a:rPr>
              <a:t>. Bunların canlıya alınması yani son kullanıcı tarafından kullanılır bir ürün haline gelmesi için çok detaylı testlerinin yapılması gerekir sonuçta bu dil modelleri kullanıcı ile doğrudan iletişime girecek, kullanıcıya hakaret edebilir (kargo örneği) veya kullanıcı ile etkileşime girmeyecek ancak şirket nezdinde çok önemli kararlar almamı sağlayacak çıktıları bana yanlış verecek. Bunların testlerini çok detaylı yapmak gerekiyor. Hatta duymuşsunuzdur bununla ilgili AB Yasası </a:t>
            </a:r>
            <a:r>
              <a:rPr lang="tr-TR" dirty="0" err="1">
                <a:effectLst/>
              </a:rPr>
              <a:t>çıktı.Artıkyüksek</a:t>
            </a:r>
            <a:r>
              <a:rPr lang="tr-TR" dirty="0">
                <a:effectLst/>
              </a:rPr>
              <a:t> riskli model üreten şirketler bunlar için bazı prosedürleri geçmeli, büyük testler yaparak onay almalılar.</a:t>
            </a:r>
          </a:p>
          <a:p>
            <a:pPr rtl="0"/>
            <a:r>
              <a:rPr lang="tr-TR" dirty="0">
                <a:effectLst/>
              </a:rPr>
              <a:t>Şu ara bir de </a:t>
            </a:r>
            <a:r>
              <a:rPr lang="tr-TR" dirty="0" err="1">
                <a:effectLst/>
              </a:rPr>
              <a:t>large</a:t>
            </a:r>
            <a:r>
              <a:rPr lang="tr-TR" dirty="0">
                <a:effectLst/>
              </a:rPr>
              <a:t> </a:t>
            </a:r>
            <a:r>
              <a:rPr lang="tr-TR" dirty="0" err="1">
                <a:effectLst/>
              </a:rPr>
              <a:t>languagemodelsdenziyada</a:t>
            </a:r>
            <a:r>
              <a:rPr lang="tr-TR" dirty="0">
                <a:effectLst/>
              </a:rPr>
              <a:t> </a:t>
            </a:r>
            <a:r>
              <a:rPr lang="tr-TR" dirty="0" err="1">
                <a:effectLst/>
              </a:rPr>
              <a:t>small</a:t>
            </a:r>
            <a:r>
              <a:rPr lang="tr-TR" dirty="0">
                <a:effectLst/>
              </a:rPr>
              <a:t> </a:t>
            </a:r>
            <a:r>
              <a:rPr lang="tr-TR" dirty="0" err="1">
                <a:effectLst/>
              </a:rPr>
              <a:t>languagemodelsdeoldukça</a:t>
            </a:r>
            <a:r>
              <a:rPr lang="tr-TR" dirty="0">
                <a:effectLst/>
              </a:rPr>
              <a:t> popüler. Şöyle düşünün bir </a:t>
            </a:r>
            <a:r>
              <a:rPr lang="tr-TR" dirty="0" err="1">
                <a:effectLst/>
              </a:rPr>
              <a:t>largelanguagemodel</a:t>
            </a:r>
            <a:r>
              <a:rPr lang="tr-TR" dirty="0">
                <a:effectLst/>
              </a:rPr>
              <a:t> </a:t>
            </a:r>
            <a:r>
              <a:rPr lang="tr-TR" dirty="0" err="1">
                <a:effectLst/>
              </a:rPr>
              <a:t>fine-tuneettiniz</a:t>
            </a:r>
            <a:r>
              <a:rPr lang="tr-TR" dirty="0">
                <a:effectLst/>
              </a:rPr>
              <a:t> veya hazırda olan bir modeli kullandınız mesela codellama70b (kod yazma görevleri için özelleştirilmiş bir model) bunu bir ürünün içerisinde çalıştırabilecek bir kaynağımız yok. Dolayısıyla şimdi dünya çapında bir çok dil modeli daha küçük parametre sayısı ile eğitilerek yayınlanmaya çalışılıyor ki hem daha az maliyet daha az enerji harcasın ve daha rahat kullanılabilsin diye. Şuan daha düşük parametreli bir model yüksek parametreli bir modelin yaptığı işi yapabiliyorsa daha düşük parametreli model tercih edilir. İleri de </a:t>
            </a:r>
            <a:r>
              <a:rPr lang="tr-TR" dirty="0" err="1">
                <a:effectLst/>
              </a:rPr>
              <a:t>iyiddeniyiye</a:t>
            </a:r>
            <a:r>
              <a:rPr lang="tr-TR" dirty="0">
                <a:effectLst/>
              </a:rPr>
              <a:t> modeller küçülerek daha yaygın ve herkesin kullanabileceği bir hal alacak.</a:t>
            </a:r>
          </a:p>
          <a:p>
            <a:pPr rtl="0"/>
            <a:r>
              <a:rPr lang="tr-TR" dirty="0">
                <a:effectLst/>
              </a:rPr>
              <a:t>Language Modeller tabii bu işin parlamasına sebep olan şeyler ancak son dönemde artık </a:t>
            </a:r>
            <a:r>
              <a:rPr lang="tr-TR" dirty="0" err="1">
                <a:effectLst/>
              </a:rPr>
              <a:t>visionmodellerde</a:t>
            </a:r>
            <a:r>
              <a:rPr lang="tr-TR" dirty="0">
                <a:effectLst/>
              </a:rPr>
              <a:t> hayatımızda. </a:t>
            </a:r>
            <a:r>
              <a:rPr lang="tr-TR" dirty="0" err="1">
                <a:effectLst/>
              </a:rPr>
              <a:t>Visionmodeller</a:t>
            </a:r>
            <a:r>
              <a:rPr lang="tr-TR" dirty="0">
                <a:effectLst/>
              </a:rPr>
              <a:t> görüntüden çıkarım yapabilen, görüntüyü yorumlayabilen modeller. Bir görüntüyü yorumlayabilir, bir görüntü içindeki nesneleri tespit edebilir, </a:t>
            </a:r>
            <a:r>
              <a:rPr lang="tr-TR" dirty="0" err="1">
                <a:effectLst/>
              </a:rPr>
              <a:t>texttenresim</a:t>
            </a:r>
            <a:r>
              <a:rPr lang="tr-TR" dirty="0">
                <a:effectLst/>
              </a:rPr>
              <a:t> / video üretebilir (SORA, MIDJOURNEY VB) Hatta öyle ki gpt-4 </a:t>
            </a:r>
            <a:r>
              <a:rPr lang="tr-TR" dirty="0" err="1">
                <a:effectLst/>
              </a:rPr>
              <a:t>vision</a:t>
            </a:r>
            <a:r>
              <a:rPr lang="tr-TR" dirty="0">
                <a:effectLst/>
              </a:rPr>
              <a:t>, gemini </a:t>
            </a:r>
            <a:r>
              <a:rPr lang="tr-TR" dirty="0" err="1">
                <a:effectLst/>
              </a:rPr>
              <a:t>visiongibi</a:t>
            </a:r>
            <a:r>
              <a:rPr lang="tr-TR" dirty="0">
                <a:effectLst/>
              </a:rPr>
              <a:t> modeller de mevcut. Artık </a:t>
            </a:r>
            <a:r>
              <a:rPr lang="tr-TR" dirty="0" err="1">
                <a:effectLst/>
              </a:rPr>
              <a:t>multimodal</a:t>
            </a:r>
            <a:r>
              <a:rPr lang="tr-TR" dirty="0">
                <a:effectLst/>
              </a:rPr>
              <a:t> modellerde bir trend yani hem görüntü hem de </a:t>
            </a:r>
            <a:r>
              <a:rPr lang="tr-TR" dirty="0" err="1">
                <a:effectLst/>
              </a:rPr>
              <a:t>text</a:t>
            </a:r>
            <a:r>
              <a:rPr lang="tr-TR" dirty="0">
                <a:effectLst/>
              </a:rPr>
              <a:t> ile çalışabilen modeller.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Şimdi bir LLM nasıl çalışır bunu konuşalım.</a:t>
            </a:r>
          </a:p>
          <a:p>
            <a:pPr rtl="0"/>
            <a:r>
              <a:rPr lang="tr-TR" dirty="0" err="1">
                <a:effectLst/>
              </a:rPr>
              <a:t>Tokenizasyon</a:t>
            </a:r>
            <a:r>
              <a:rPr lang="tr-TR" dirty="0">
                <a:effectLst/>
              </a:rPr>
              <a:t>: Kullanıcıdan gelen metin (</a:t>
            </a:r>
            <a:r>
              <a:rPr lang="tr-TR" dirty="0" err="1">
                <a:effectLst/>
              </a:rPr>
              <a:t>prompt</a:t>
            </a:r>
            <a:r>
              <a:rPr lang="tr-TR" dirty="0">
                <a:effectLst/>
              </a:rPr>
              <a:t>) önce </a:t>
            </a:r>
            <a:r>
              <a:rPr lang="tr-TR" dirty="0" err="1">
                <a:effectLst/>
              </a:rPr>
              <a:t>tokenlereayrılır</a:t>
            </a:r>
            <a:r>
              <a:rPr lang="tr-TR" dirty="0">
                <a:effectLst/>
              </a:rPr>
              <a:t>. </a:t>
            </a:r>
            <a:r>
              <a:rPr lang="tr-TR" dirty="0" err="1">
                <a:effectLst/>
              </a:rPr>
              <a:t>Tokenler</a:t>
            </a:r>
            <a:r>
              <a:rPr lang="tr-TR" dirty="0">
                <a:effectLst/>
              </a:rPr>
              <a:t>, modele girdi olarak verilebilecek en küçük metin birimleridir ve genellikle kelimeler, kelime öbekleri veya karakterler olabilir.</a:t>
            </a:r>
          </a:p>
          <a:p>
            <a:pPr rtl="0"/>
            <a:r>
              <a:rPr lang="tr-TR" dirty="0" err="1">
                <a:effectLst/>
              </a:rPr>
              <a:t>Embedding:Tokenler</a:t>
            </a:r>
            <a:r>
              <a:rPr lang="tr-TR" dirty="0">
                <a:effectLst/>
              </a:rPr>
              <a:t>, modelin anlayabileceği sayısal vektörlere </a:t>
            </a:r>
            <a:r>
              <a:rPr lang="tr-TR" dirty="0" err="1">
                <a:effectLst/>
              </a:rPr>
              <a:t>dönüştürülür.Bu</a:t>
            </a:r>
            <a:r>
              <a:rPr lang="tr-TR" dirty="0">
                <a:effectLst/>
              </a:rPr>
              <a:t> vektörler, kelimelerin anlamlarını ve dil içerisindeki ilişkilerini yansıtan yoğun (dense) vektörlerdir.</a:t>
            </a:r>
          </a:p>
          <a:p>
            <a:pPr rtl="0"/>
            <a:r>
              <a:rPr lang="tr-TR" dirty="0" err="1">
                <a:effectLst/>
              </a:rPr>
              <a:t>TransformerMimarisi</a:t>
            </a:r>
            <a:r>
              <a:rPr lang="tr-TR" dirty="0">
                <a:effectLst/>
              </a:rPr>
              <a:t>: GPT-3 ve GPT-4, </a:t>
            </a:r>
            <a:r>
              <a:rPr lang="tr-TR" dirty="0" err="1">
                <a:effectLst/>
              </a:rPr>
              <a:t>transformermimarisine</a:t>
            </a:r>
            <a:r>
              <a:rPr lang="tr-TR" dirty="0">
                <a:effectLst/>
              </a:rPr>
              <a:t> dayanır. </a:t>
            </a:r>
            <a:r>
              <a:rPr lang="tr-TR" dirty="0" err="1">
                <a:effectLst/>
              </a:rPr>
              <a:t>Transformermimarisi</a:t>
            </a:r>
            <a:r>
              <a:rPr lang="tr-TR" dirty="0">
                <a:effectLst/>
              </a:rPr>
              <a:t>, özellikle dikkat mekanizmaları (</a:t>
            </a:r>
            <a:r>
              <a:rPr lang="tr-TR" dirty="0" err="1">
                <a:effectLst/>
              </a:rPr>
              <a:t>attentionmechanisms</a:t>
            </a:r>
            <a:r>
              <a:rPr lang="tr-TR" dirty="0">
                <a:effectLst/>
              </a:rPr>
              <a:t>) kullanarak metnin bağlamını daha iyi anlamayı sağlar. Model, girdi olarak aldığı </a:t>
            </a:r>
            <a:r>
              <a:rPr lang="tr-TR" dirty="0" err="1">
                <a:effectLst/>
              </a:rPr>
              <a:t>tokendizilerini</a:t>
            </a:r>
            <a:r>
              <a:rPr lang="tr-TR" dirty="0">
                <a:effectLst/>
              </a:rPr>
              <a:t> işlerken, her bir </a:t>
            </a:r>
            <a:r>
              <a:rPr lang="tr-TR" dirty="0" err="1">
                <a:effectLst/>
              </a:rPr>
              <a:t>tokenindiğer</a:t>
            </a:r>
            <a:r>
              <a:rPr lang="tr-TR" dirty="0">
                <a:effectLst/>
              </a:rPr>
              <a:t> </a:t>
            </a:r>
            <a:r>
              <a:rPr lang="tr-TR" dirty="0" err="1">
                <a:effectLst/>
              </a:rPr>
              <a:t>tokenlerleilişkisini</a:t>
            </a:r>
            <a:r>
              <a:rPr lang="tr-TR" dirty="0">
                <a:effectLst/>
              </a:rPr>
              <a:t> dikkate alır ve bu şekilde metnin bağlamını çözümlemeye çalışır.</a:t>
            </a:r>
          </a:p>
          <a:p>
            <a:pPr rtl="0"/>
            <a:r>
              <a:rPr lang="tr-TR" dirty="0" err="1">
                <a:effectLst/>
              </a:rPr>
              <a:t>Özütlenmiş</a:t>
            </a:r>
            <a:r>
              <a:rPr lang="tr-TR" dirty="0">
                <a:effectLst/>
              </a:rPr>
              <a:t> Bağlam (</a:t>
            </a:r>
            <a:r>
              <a:rPr lang="tr-TR" dirty="0" err="1">
                <a:effectLst/>
              </a:rPr>
              <a:t>ContextualRepresentation</a:t>
            </a:r>
            <a:r>
              <a:rPr lang="tr-TR" dirty="0">
                <a:effectLst/>
              </a:rPr>
              <a:t>): Her bir </a:t>
            </a:r>
            <a:r>
              <a:rPr lang="tr-TR" dirty="0" err="1">
                <a:effectLst/>
              </a:rPr>
              <a:t>token</a:t>
            </a:r>
            <a:r>
              <a:rPr lang="tr-TR" dirty="0">
                <a:effectLst/>
              </a:rPr>
              <a:t>, kendisinden önceki </a:t>
            </a:r>
            <a:r>
              <a:rPr lang="tr-TR" dirty="0" err="1">
                <a:effectLst/>
              </a:rPr>
              <a:t>tokenlerinbağlamına</a:t>
            </a:r>
            <a:r>
              <a:rPr lang="tr-TR" dirty="0">
                <a:effectLst/>
              </a:rPr>
              <a:t> göre bir temsil (</a:t>
            </a:r>
            <a:r>
              <a:rPr lang="tr-TR" dirty="0" err="1">
                <a:effectLst/>
              </a:rPr>
              <a:t>representation</a:t>
            </a:r>
            <a:r>
              <a:rPr lang="tr-TR" dirty="0">
                <a:effectLst/>
              </a:rPr>
              <a:t>) kazanır. Bu sayede model, metnin anlamını ve bağlamını koruyarak yanıt üretebilir.</a:t>
            </a:r>
          </a:p>
          <a:p>
            <a:pPr rtl="0"/>
            <a:r>
              <a:rPr lang="tr-TR" dirty="0">
                <a:effectLst/>
              </a:rPr>
              <a:t>Çıktı Üretme (</a:t>
            </a:r>
            <a:r>
              <a:rPr lang="tr-TR" dirty="0" err="1">
                <a:effectLst/>
              </a:rPr>
              <a:t>Decoding</a:t>
            </a:r>
            <a:r>
              <a:rPr lang="tr-TR" dirty="0">
                <a:effectLst/>
              </a:rPr>
              <a:t>): Modelin her adımda üreteceği bir sonraki </a:t>
            </a:r>
            <a:r>
              <a:rPr lang="tr-TR" dirty="0" err="1">
                <a:effectLst/>
              </a:rPr>
              <a:t>tokeniçin</a:t>
            </a:r>
            <a:r>
              <a:rPr lang="tr-TR" dirty="0">
                <a:effectLst/>
              </a:rPr>
              <a:t> olasılıklar hesaplanır. Model, olasılık dağılımına göre bir sonraki en olası </a:t>
            </a:r>
            <a:r>
              <a:rPr lang="tr-TR" dirty="0" err="1">
                <a:effectLst/>
              </a:rPr>
              <a:t>tokeniseçer</a:t>
            </a:r>
            <a:r>
              <a:rPr lang="tr-TR" dirty="0">
                <a:effectLst/>
              </a:rPr>
              <a:t> ve bunu çıktı dizisine ekler.</a:t>
            </a:r>
          </a:p>
          <a:p>
            <a:pPr rtl="0"/>
            <a:r>
              <a:rPr lang="tr-TR" dirty="0">
                <a:effectLst/>
              </a:rPr>
              <a:t>Otomatik Tamamlama: Model, kullanıcıdan gelen girdiye (</a:t>
            </a:r>
            <a:r>
              <a:rPr lang="tr-TR" dirty="0" err="1">
                <a:effectLst/>
              </a:rPr>
              <a:t>prompt</a:t>
            </a:r>
            <a:r>
              <a:rPr lang="tr-TR" dirty="0">
                <a:effectLst/>
              </a:rPr>
              <a:t>) bağlı olarak bir yanıt (çıktı) oluşturana kadar bu işlemi tekrar eder. Model, genellikle mantıklı ve bağlamla uyumlu bir metin üretmek için eğitilmiştir.</a:t>
            </a:r>
          </a:p>
          <a:p>
            <a:pPr rtl="0"/>
            <a:r>
              <a:rPr lang="tr-TR" dirty="0">
                <a:effectLst/>
              </a:rPr>
              <a:t>İnce Ayar ve Güvenlik Protokolleri: </a:t>
            </a:r>
            <a:r>
              <a:rPr lang="tr-TR" dirty="0" err="1">
                <a:effectLst/>
              </a:rPr>
              <a:t>ChatGPTve</a:t>
            </a:r>
            <a:r>
              <a:rPr lang="tr-TR" dirty="0">
                <a:effectLst/>
              </a:rPr>
              <a:t> GPT-4, sadece metin üretmekle kalmaz, aynı zamanda güvenli ve etik kullanım için de özel protokollerle donatılmıştır. Bu protokoller, modelin zarar verici, yanıltıcı veya yanlış bilgi üretmesini önlemek için geliştirilmiştir.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Birçok sektörde farklı farklı kullanım alanları var. reklamcılıktan haberciliğe habercilikten inşaata inşaattan </a:t>
            </a:r>
            <a:r>
              <a:rPr lang="tr-TR" dirty="0" err="1">
                <a:effectLst/>
              </a:rPr>
              <a:t>fintechtenperakendeye</a:t>
            </a:r>
            <a:r>
              <a:rPr lang="tr-TR" dirty="0">
                <a:effectLst/>
              </a:rPr>
              <a:t> kadar.. THY, AKBANK, YAPIKREDİ, FORD, BOYNER, COCA COLA, TÜRKTELEKOM, TURKCELL..</a:t>
            </a:r>
          </a:p>
          <a:p>
            <a:pPr rtl="0"/>
            <a:r>
              <a:rPr lang="tr-TR" dirty="0">
                <a:effectLst/>
              </a:rPr>
              <a:t>Özellikle bizim </a:t>
            </a:r>
            <a:r>
              <a:rPr lang="tr-TR" dirty="0" err="1">
                <a:effectLst/>
              </a:rPr>
              <a:t>intertecholarak</a:t>
            </a:r>
            <a:r>
              <a:rPr lang="tr-TR" dirty="0">
                <a:effectLst/>
              </a:rPr>
              <a:t> bulunduğumuz sektör olan </a:t>
            </a:r>
            <a:r>
              <a:rPr lang="tr-TR" dirty="0" err="1">
                <a:effectLst/>
              </a:rPr>
              <a:t>fintechteDanışmanlık</a:t>
            </a:r>
            <a:r>
              <a:rPr lang="tr-TR" dirty="0">
                <a:effectLst/>
              </a:rPr>
              <a:t> şirketi </a:t>
            </a:r>
            <a:r>
              <a:rPr lang="tr-TR" dirty="0" err="1">
                <a:effectLst/>
              </a:rPr>
              <a:t>McKinsey’in</a:t>
            </a:r>
            <a:r>
              <a:rPr lang="tr-TR" dirty="0">
                <a:effectLst/>
              </a:rPr>
              <a:t> raporuna göre üretken yapay zekanın yalnızca bankacılık sektöründe yıllık 340 milyar dolara kadar değer sağlama potansiyeli bulunuyor. Özellikle </a:t>
            </a:r>
            <a:r>
              <a:rPr lang="tr-TR" dirty="0" err="1">
                <a:effectLst/>
              </a:rPr>
              <a:t>finteksektörü</a:t>
            </a:r>
            <a:r>
              <a:rPr lang="tr-TR" dirty="0">
                <a:effectLst/>
              </a:rPr>
              <a:t> üretken yapay zekanın en etkili olduğu alanlardan biri olarak işaret ediliyor.</a:t>
            </a:r>
          </a:p>
          <a:p>
            <a:pPr rtl="0"/>
            <a:r>
              <a:rPr lang="tr-TR" dirty="0">
                <a:effectLst/>
              </a:rPr>
              <a:t>Üretken Yapay </a:t>
            </a:r>
            <a:r>
              <a:rPr lang="tr-TR" dirty="0" err="1">
                <a:effectLst/>
              </a:rPr>
              <a:t>Zeka’nınetkilemediği</a:t>
            </a:r>
            <a:r>
              <a:rPr lang="tr-TR" dirty="0">
                <a:effectLst/>
              </a:rPr>
              <a:t> bölüm yok gibi. </a:t>
            </a:r>
            <a:r>
              <a:rPr lang="tr-TR" dirty="0" err="1">
                <a:effectLst/>
              </a:rPr>
              <a:t>Intertech’tebir</a:t>
            </a:r>
            <a:r>
              <a:rPr lang="tr-TR" dirty="0">
                <a:effectLst/>
              </a:rPr>
              <a:t> çok farklı iş alanında birçok iş yapış şeklini değiştirmeye başladı diyebiliriz. Örneğin artık bizler bir doküman yazarken insanlar nasıl anlar diye değil, LLM bunu nasıl anlar diye düşünür olduk. Örneğin, Mergen+ diye bir ürünümüz var. Siz bir soru sorduğunuz zaman hafızasındaki dokümanlardan ilgili cevabı bulup getiriyor. Bazen beni arıyorlar, ya işte doküman hazırlıyoruz da </a:t>
            </a:r>
            <a:r>
              <a:rPr lang="tr-TR" dirty="0" err="1">
                <a:effectLst/>
              </a:rPr>
              <a:t>mergenen</a:t>
            </a:r>
            <a:r>
              <a:rPr lang="tr-TR" dirty="0">
                <a:effectLst/>
              </a:rPr>
              <a:t> iyi nasıl anlar ona göre yazalım 😊Veya artık iş analistleri bir ürünün test senaryolarını yazarken kendileri çeşit çeşit onlarca test senaryosu yazmak yerine </a:t>
            </a:r>
            <a:r>
              <a:rPr lang="tr-TR" dirty="0" err="1">
                <a:effectLst/>
              </a:rPr>
              <a:t>LLM’eyazdırır</a:t>
            </a:r>
            <a:r>
              <a:rPr lang="tr-TR" dirty="0">
                <a:effectLst/>
              </a:rPr>
              <a:t> oldu. </a:t>
            </a:r>
          </a:p>
          <a:p>
            <a:pPr rtl="0"/>
            <a:r>
              <a:rPr lang="tr-TR" dirty="0" err="1">
                <a:effectLst/>
              </a:rPr>
              <a:t>BizlerIntertech’teekiplerin</a:t>
            </a:r>
            <a:r>
              <a:rPr lang="tr-TR" dirty="0">
                <a:effectLst/>
              </a:rPr>
              <a:t> alan liderlerini topladık ve onların problemlerini, hali hazırda uğraştıkları </a:t>
            </a:r>
            <a:r>
              <a:rPr lang="tr-TR" dirty="0" err="1">
                <a:effectLst/>
              </a:rPr>
              <a:t>caselerinasıl</a:t>
            </a:r>
            <a:r>
              <a:rPr lang="tr-TR" dirty="0">
                <a:effectLst/>
              </a:rPr>
              <a:t> </a:t>
            </a:r>
            <a:r>
              <a:rPr lang="tr-TR" dirty="0" err="1">
                <a:effectLst/>
              </a:rPr>
              <a:t>generativeaiile</a:t>
            </a:r>
            <a:r>
              <a:rPr lang="tr-TR" dirty="0">
                <a:effectLst/>
              </a:rPr>
              <a:t> birlikte çözebiliriz, fikir alışverişlerinde bulunduk. Bir </a:t>
            </a:r>
            <a:r>
              <a:rPr lang="tr-TR" dirty="0" err="1">
                <a:effectLst/>
              </a:rPr>
              <a:t>çalıştay</a:t>
            </a:r>
            <a:r>
              <a:rPr lang="tr-TR" dirty="0">
                <a:effectLst/>
              </a:rPr>
              <a:t> gerçekleştirdik. Hayal güçlerini sınırlamamalarını söyledik. Defalarca farklı farklı ekipler ile toplantılar gerçekleşti, hala gerçekleşiyor ve </a:t>
            </a:r>
            <a:r>
              <a:rPr lang="tr-TR" dirty="0" err="1">
                <a:effectLst/>
              </a:rPr>
              <a:t>generativeaiusecaseleriböylece</a:t>
            </a:r>
            <a:r>
              <a:rPr lang="tr-TR" dirty="0">
                <a:effectLst/>
              </a:rPr>
              <a:t> şekilleniyor. Bu noktada </a:t>
            </a:r>
            <a:r>
              <a:rPr lang="tr-TR" dirty="0" err="1">
                <a:effectLst/>
              </a:rPr>
              <a:t>önceliklendirilen</a:t>
            </a:r>
            <a:r>
              <a:rPr lang="tr-TR" dirty="0">
                <a:effectLst/>
              </a:rPr>
              <a:t> projeler oluyor, hızlı çözüm sağlayabileceğimiz projeler oluyor </a:t>
            </a:r>
            <a:r>
              <a:rPr lang="tr-TR" dirty="0" err="1">
                <a:effectLst/>
              </a:rPr>
              <a:t>vb.Şuankiimkanlar</a:t>
            </a:r>
            <a:r>
              <a:rPr lang="tr-TR" dirty="0">
                <a:effectLst/>
              </a:rPr>
              <a:t> ile yapılamayacak projeler de oluyor tabii.</a:t>
            </a:r>
          </a:p>
          <a:p>
            <a:pPr rtl="0"/>
            <a:r>
              <a:rPr lang="tr-TR" dirty="0">
                <a:effectLst/>
              </a:rPr>
              <a:t>İçerik Oluşturma - Anadolu Ajansı , </a:t>
            </a:r>
            <a:r>
              <a:rPr lang="tr-TR" dirty="0" err="1">
                <a:effectLst/>
              </a:rPr>
              <a:t>userstorykonusu</a:t>
            </a:r>
            <a:r>
              <a:rPr lang="tr-TR" dirty="0">
                <a:effectLst/>
              </a:rPr>
              <a:t>, </a:t>
            </a:r>
            <a:r>
              <a:rPr lang="tr-TR" dirty="0" err="1">
                <a:effectLst/>
              </a:rPr>
              <a:t>carefourFransa’da</a:t>
            </a:r>
            <a:r>
              <a:rPr lang="tr-TR" dirty="0">
                <a:effectLst/>
              </a:rPr>
              <a:t> </a:t>
            </a:r>
            <a:r>
              <a:rPr lang="tr-TR" dirty="0" err="1">
                <a:effectLst/>
              </a:rPr>
              <a:t>ChatGPTentegrasyonlu</a:t>
            </a:r>
            <a:r>
              <a:rPr lang="tr-TR" dirty="0">
                <a:effectLst/>
              </a:rPr>
              <a:t> bir uygulama aracılığıyla, online alışverişlerde, satın alınan malzemelerle tarif oluşturulması ve ürün açıklamalarının yazılması ile müşteri deneyimini geliştirmeyi hedefliyor.</a:t>
            </a:r>
          </a:p>
          <a:p>
            <a:pPr rtl="0"/>
            <a:r>
              <a:rPr lang="tr-TR" dirty="0">
                <a:effectLst/>
              </a:rPr>
              <a:t>Doküman Analizi – Sınıflandırma, bilgi çıkartma </a:t>
            </a:r>
            <a:r>
              <a:rPr lang="tr-TR" dirty="0" err="1">
                <a:effectLst/>
              </a:rPr>
              <a:t>vs</a:t>
            </a:r>
            <a:r>
              <a:rPr lang="tr-TR" dirty="0">
                <a:effectLst/>
              </a:rPr>
              <a:t>– </a:t>
            </a:r>
            <a:r>
              <a:rPr lang="tr-TR" dirty="0" err="1">
                <a:effectLst/>
              </a:rPr>
              <a:t>Intertech</a:t>
            </a:r>
            <a:r>
              <a:rPr lang="tr-TR" dirty="0">
                <a:effectLst/>
              </a:rPr>
              <a:t>, standartlar</a:t>
            </a:r>
          </a:p>
          <a:p>
            <a:pPr rtl="0"/>
            <a:r>
              <a:rPr lang="tr-TR" dirty="0">
                <a:effectLst/>
              </a:rPr>
              <a:t>İK CV ANALİZİ</a:t>
            </a:r>
          </a:p>
          <a:p>
            <a:pPr rtl="0"/>
            <a:r>
              <a:rPr lang="tr-TR" dirty="0">
                <a:effectLst/>
              </a:rPr>
              <a:t>Doküman Soru - Cevap (</a:t>
            </a:r>
            <a:r>
              <a:rPr lang="tr-TR" dirty="0" err="1">
                <a:effectLst/>
              </a:rPr>
              <a:t>ıntertech</a:t>
            </a:r>
            <a:r>
              <a:rPr lang="tr-TR" dirty="0">
                <a:effectLst/>
              </a:rPr>
              <a:t>, </a:t>
            </a:r>
            <a:r>
              <a:rPr lang="tr-TR" dirty="0" err="1">
                <a:effectLst/>
              </a:rPr>
              <a:t>akbank</a:t>
            </a:r>
            <a:r>
              <a:rPr lang="tr-TR" dirty="0">
                <a:effectLst/>
              </a:rPr>
              <a:t> </a:t>
            </a:r>
            <a:r>
              <a:rPr lang="tr-TR" dirty="0" err="1">
                <a:effectLst/>
              </a:rPr>
              <a:t>vs</a:t>
            </a:r>
            <a:r>
              <a:rPr lang="tr-TR" dirty="0">
                <a:effectLst/>
              </a:rPr>
              <a:t>)</a:t>
            </a:r>
          </a:p>
          <a:p>
            <a:pPr rtl="0"/>
            <a:r>
              <a:rPr lang="tr-TR" dirty="0">
                <a:effectLst/>
              </a:rPr>
              <a:t>Kişiselleştirilmiş Hizmet</a:t>
            </a:r>
          </a:p>
          <a:p>
            <a:pPr rtl="0"/>
            <a:r>
              <a:rPr lang="tr-TR" dirty="0">
                <a:effectLst/>
              </a:rPr>
              <a:t>Kişiselleştirilmiş pazarlama stratejilerinde ve uygulamalarında üretken yapay zekâ, etkin bir şekilde geniş kitlelerin kullanımına olanak sağlayabilecek. Bu sayede perakendeciler, yüzlerce kişiye ulaşmasını hedefledikleri e-posta kampanyalarında, tüketicilerin geçmiş tercihlerini göz önünde bulundurarak mesajın kişiselleştirilmesini sağlayabilecek.</a:t>
            </a:r>
          </a:p>
          <a:p>
            <a:pPr rtl="0"/>
            <a:r>
              <a:rPr lang="tr-TR" dirty="0">
                <a:effectLst/>
              </a:rPr>
              <a:t>Örneğin, perakende şirketlerinden Walmart4; üretken yapay zekâ aracılığıyla, online alışveriş sırasında müşterilerinin geçmiş verilerine dayanarak kişiselleştirilmiş ürün önerilerinde bulunuyor. Şirket bu yöntemle, müşterilerinin alışveriş deneyimini geliştirerek satışlarını artırmayı hedefliyor.</a:t>
            </a:r>
          </a:p>
          <a:p>
            <a:pPr rtl="0"/>
            <a:r>
              <a:rPr lang="tr-TR" dirty="0">
                <a:effectLst/>
              </a:rPr>
              <a:t> </a:t>
            </a:r>
          </a:p>
          <a:p>
            <a:pPr rtl="0"/>
            <a:r>
              <a:rPr lang="tr-TR" dirty="0">
                <a:effectLst/>
              </a:rPr>
              <a:t> Carrefour5 da “Hopla” isimli üretken yapay zekâ tabanlı alışveriş asistanı yardımıyla, müşterilerinin bütçelerine ve tercihlerine göre alışveriş sürecini kolaylaştırmayı ve müşteri deneyimini geliştirmeyi hedefliyor.</a:t>
            </a:r>
          </a:p>
          <a:p>
            <a:pPr rtl="0"/>
            <a:r>
              <a:rPr lang="tr-TR" dirty="0">
                <a:effectLst/>
              </a:rPr>
              <a:t> </a:t>
            </a:r>
          </a:p>
          <a:p>
            <a:pPr rtl="0"/>
            <a:r>
              <a:rPr lang="tr-TR" dirty="0">
                <a:effectLst/>
              </a:rPr>
              <a:t>Levi’s13, yapay zekâ tabanlı modeller aracılığıyla, online alışverişler sırasında kişiselleştirmeyi ve çeşitliliği artırmayı hedefliyor. Şirket, bu uygulamayla ürünlerini farklı vücut tipi, yaş ve cinsiyetteki modeller aracılığıyla müşterilerine sunarak müşteri deneyimini geliştirmeyi planlıyor.</a:t>
            </a:r>
          </a:p>
          <a:p>
            <a:pPr rtl="0"/>
            <a:r>
              <a:rPr lang="tr-TR" dirty="0">
                <a:effectLst/>
              </a:rPr>
              <a:t>Müşteri hizmetleri - </a:t>
            </a:r>
            <a:r>
              <a:rPr lang="tr-TR" dirty="0" err="1">
                <a:effectLst/>
              </a:rPr>
              <a:t>chatbotlar</a:t>
            </a:r>
            <a:r>
              <a:rPr lang="tr-TR" dirty="0">
                <a:effectLst/>
              </a:rPr>
              <a:t>(iş bankası genel müdürü örneğin en büyük potansiyeli burada gördüğünü söylüyor..), siz müşteri hizmetleri ile konuşuyorsunuz bu esnada sizin söyledikleriniz bir taraftan dil modeline giderken sizin karşınızda konuştuğunuz müşteri hizmetlisine direkt olarak olası cevaplar dönüyor</a:t>
            </a:r>
          </a:p>
          <a:p>
            <a:pPr rtl="0"/>
            <a:r>
              <a:rPr lang="tr-TR" dirty="0">
                <a:effectLst/>
              </a:rPr>
              <a:t> </a:t>
            </a:r>
          </a:p>
          <a:p>
            <a:pPr rtl="0"/>
            <a:r>
              <a:rPr lang="tr-TR" dirty="0">
                <a:effectLst/>
              </a:rPr>
              <a:t>Mühendislik/Kodlama/Analiz – </a:t>
            </a:r>
            <a:r>
              <a:rPr lang="tr-TR" dirty="0" err="1">
                <a:effectLst/>
              </a:rPr>
              <a:t>fabric</a:t>
            </a:r>
            <a:r>
              <a:rPr lang="tr-TR" dirty="0">
                <a:effectLst/>
              </a:rPr>
              <a:t>, copilot vs..</a:t>
            </a:r>
          </a:p>
          <a:p>
            <a:pPr rtl="0"/>
            <a:r>
              <a:rPr lang="tr-TR" dirty="0">
                <a:effectLst/>
              </a:rPr>
              <a:t>Tasarım- burada görsel yanına değinmek gerekiyor. </a:t>
            </a:r>
            <a:r>
              <a:rPr lang="tr-TR" dirty="0" err="1">
                <a:effectLst/>
              </a:rPr>
              <a:t>japonyadainşaat</a:t>
            </a:r>
            <a:r>
              <a:rPr lang="tr-TR" dirty="0">
                <a:effectLst/>
              </a:rPr>
              <a:t>, bizim karikatür için ekibe yazmamız 3 hafta demeleri ancak bizim 5 </a:t>
            </a:r>
            <a:r>
              <a:rPr lang="tr-TR" dirty="0" err="1">
                <a:effectLst/>
              </a:rPr>
              <a:t>dk'da</a:t>
            </a:r>
            <a:r>
              <a:rPr lang="tr-TR" dirty="0">
                <a:effectLst/>
              </a:rPr>
              <a:t> yapmamız </a:t>
            </a:r>
            <a:r>
              <a:rPr lang="tr-TR" dirty="0" err="1">
                <a:effectLst/>
              </a:rPr>
              <a:t>vsişleri</a:t>
            </a:r>
            <a:r>
              <a:rPr lang="tr-TR" dirty="0">
                <a:effectLst/>
              </a:rPr>
              <a:t> </a:t>
            </a:r>
            <a:r>
              <a:rPr lang="tr-TR" dirty="0" err="1">
                <a:effectLst/>
              </a:rPr>
              <a:t>arçelikdizayn</a:t>
            </a:r>
            <a:r>
              <a:rPr lang="tr-TR" dirty="0">
                <a:effectLst/>
              </a:rPr>
              <a:t> işleri için kullanıyor. ilk etapta </a:t>
            </a:r>
            <a:r>
              <a:rPr lang="tr-TR" dirty="0" err="1">
                <a:effectLst/>
              </a:rPr>
              <a:t>midjourney'eörneğin</a:t>
            </a:r>
            <a:r>
              <a:rPr lang="tr-TR" dirty="0">
                <a:effectLst/>
              </a:rPr>
              <a:t> kahve makinesi çizdiriyorlarmış ancak daha onların kültürüne uygun olmaları için bu modeli bir kere eğitmişler ve artık daha işe yarar daha onların istediği tarzda tasarımlar ortaya çıkmış. bir tasarımcının aklına gelmeyecek küçük detaylar ortaya çıkmaya başlamış.</a:t>
            </a:r>
          </a:p>
          <a:p>
            <a:pPr rtl="0"/>
            <a:r>
              <a:rPr lang="tr-TR" dirty="0">
                <a:effectLst/>
              </a:rPr>
              <a:t>Ses Analizi - Meta </a:t>
            </a:r>
            <a:r>
              <a:rPr lang="tr-TR" dirty="0" err="1">
                <a:effectLst/>
              </a:rPr>
              <a:t>Seamlessteknolojisi</a:t>
            </a:r>
            <a:r>
              <a:rPr lang="tr-TR" dirty="0">
                <a:effectLst/>
              </a:rPr>
              <a:t> anında çeviri, </a:t>
            </a:r>
            <a:r>
              <a:rPr lang="tr-TR" dirty="0" err="1">
                <a:effectLst/>
              </a:rPr>
              <a:t>text</a:t>
            </a:r>
            <a:r>
              <a:rPr lang="tr-TR" dirty="0">
                <a:effectLst/>
              </a:rPr>
              <a:t> </a:t>
            </a:r>
            <a:r>
              <a:rPr lang="tr-TR" dirty="0" err="1">
                <a:effectLst/>
              </a:rPr>
              <a:t>tospeechveya</a:t>
            </a:r>
            <a:r>
              <a:rPr lang="tr-TR" dirty="0">
                <a:effectLst/>
              </a:rPr>
              <a:t> </a:t>
            </a:r>
            <a:r>
              <a:rPr lang="tr-TR" dirty="0" err="1">
                <a:effectLst/>
              </a:rPr>
              <a:t>speechtotext</a:t>
            </a:r>
            <a:r>
              <a:rPr lang="tr-TR" dirty="0">
                <a:effectLst/>
              </a:rPr>
              <a:t>. böylece toplantıların özetlenmesi vs.</a:t>
            </a:r>
          </a:p>
          <a:p>
            <a:pPr rtl="0"/>
            <a:r>
              <a:rPr lang="tr-TR" dirty="0">
                <a:effectLst/>
              </a:rPr>
              <a:t>ÜRETİM- üretimde üretken yapay zeka algoritmaları, üretim programlarını optimize edebilir, prototipler tasarlayabilir ve hatta ekipman bakım ihtiyaçlarını tahmin ederek verimliliğin artmasına ve maliyet tasarrufuna yol açabilir.</a:t>
            </a:r>
          </a:p>
          <a:p>
            <a:pPr rtl="0"/>
            <a:r>
              <a:rPr lang="tr-TR" dirty="0">
                <a:effectLst/>
              </a:rPr>
              <a:t>bir gıda şirketini ziyaret ediyor bir yönetici ve burada tamamen yapay zekanın tarifini </a:t>
            </a:r>
            <a:r>
              <a:rPr lang="tr-TR" dirty="0" err="1">
                <a:effectLst/>
              </a:rPr>
              <a:t>formulünüoluşturduğu</a:t>
            </a:r>
            <a:r>
              <a:rPr lang="tr-TR" dirty="0">
                <a:effectLst/>
              </a:rPr>
              <a:t> bir içeceği tadıyor. yorumu ise şu hayatımda hiç böylesini </a:t>
            </a:r>
            <a:r>
              <a:rPr lang="tr-TR" dirty="0" err="1">
                <a:effectLst/>
              </a:rPr>
              <a:t>görmedimm</a:t>
            </a:r>
            <a:r>
              <a:rPr lang="tr-TR" dirty="0">
                <a:effectLst/>
              </a:rPr>
              <a:t>. bildiğiniz gıda keşfi var burada. Girişte olabilir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err="1">
                <a:effectLst/>
              </a:rPr>
              <a:t>Belirsizlik:Açık</a:t>
            </a:r>
            <a:r>
              <a:rPr lang="tr-TR" dirty="0">
                <a:effectLst/>
              </a:rPr>
              <a:t> ve net yönlendirmeler oluşturmak zordur. Bir istem belirsiz veya açık uçluysa yapay zeka, mühendisin amaçladığı gibi olmayan yanıtlar üretebilir.</a:t>
            </a:r>
          </a:p>
          <a:p>
            <a:pPr rtl="0"/>
            <a:r>
              <a:rPr lang="tr-TR" dirty="0">
                <a:effectLst/>
              </a:rPr>
              <a:t>Sınırlı model bilgisi: Dil modellerinde bir bilgi kesintisi vardır ve bu noktadan sonra ortaya çıkan yeni bilgi veya olaylar model tarafından bilinmez. Bu, güncel olmayan veya eksik yanıtlara yol açabilir. İstem mühendislerinin, etkili istemler geliştirebilmek için yapay zeka modelinin iç işleyişini, güçlü ve zayıf yönlerini derinlemesine anlaması gerekir. Bu, sürekli öğrenmeyi ve yapay zekadaki en son araştırma ve gelişmelerden haberdar olmayı gerektirir.</a:t>
            </a:r>
          </a:p>
          <a:p>
            <a:pPr rtl="0"/>
            <a:r>
              <a:rPr lang="tr-TR" dirty="0">
                <a:effectLst/>
              </a:rPr>
              <a:t> </a:t>
            </a:r>
          </a:p>
          <a:p>
            <a:pPr rtl="0"/>
            <a:r>
              <a:rPr lang="tr-TR" dirty="0" err="1">
                <a:effectLst/>
              </a:rPr>
              <a:t>Önyargı:Yapay</a:t>
            </a:r>
            <a:r>
              <a:rPr lang="tr-TR" dirty="0">
                <a:effectLst/>
              </a:rPr>
              <a:t> zeka modelleri yanlışlıkla eğitim verilerinden önyargıları öğrenebilir. kullanırken ön yargılı cevaplar alabiliriz yani. şuan örnek </a:t>
            </a:r>
            <a:r>
              <a:rPr lang="tr-TR" dirty="0" err="1">
                <a:effectLst/>
              </a:rPr>
              <a:t>chatgptamerikanön</a:t>
            </a:r>
            <a:r>
              <a:rPr lang="tr-TR" dirty="0">
                <a:effectLst/>
              </a:rPr>
              <a:t> yargısına sahip.  kültürel, ırksal, cinsiyete dayalı veya başka türlü eğer ki bu noktada biz </a:t>
            </a:r>
            <a:r>
              <a:rPr lang="tr-TR" dirty="0" err="1">
                <a:effectLst/>
              </a:rPr>
              <a:t>türkçellmgeliştiremezsek</a:t>
            </a:r>
            <a:r>
              <a:rPr lang="tr-TR" dirty="0">
                <a:effectLst/>
              </a:rPr>
              <a:t> ilerleyen dönemde </a:t>
            </a:r>
            <a:r>
              <a:rPr lang="tr-TR" dirty="0" err="1">
                <a:effectLst/>
              </a:rPr>
              <a:t>üyztoollarıiyiden</a:t>
            </a:r>
            <a:r>
              <a:rPr lang="tr-TR" dirty="0">
                <a:effectLst/>
              </a:rPr>
              <a:t> iyiye internet gibi hayatımıza girdiğinde nesillerimiz bu önyargılarla hayata başlayabilir. o kadar hacimli veri içerisinde önyargıların belirlenmesi ve düzeltilmesi çok zordur.</a:t>
            </a:r>
          </a:p>
          <a:p>
            <a:pPr rtl="0"/>
            <a:r>
              <a:rPr lang="tr-TR" dirty="0">
                <a:effectLst/>
              </a:rPr>
              <a:t>Modelin </a:t>
            </a:r>
            <a:r>
              <a:rPr lang="tr-TR" dirty="0" err="1">
                <a:effectLst/>
              </a:rPr>
              <a:t>öngörülemezliği</a:t>
            </a:r>
            <a:r>
              <a:rPr lang="tr-TR" dirty="0">
                <a:effectLst/>
              </a:rPr>
              <a:t>: Yapay zeka modelleri bazen beklenmedik veya konu dışı yanıtlar üretebilir; bu da belirli sonuçlar arayan hızlı mühendisler için sinir bozucu olabilir.</a:t>
            </a:r>
          </a:p>
          <a:p>
            <a:pPr rtl="0"/>
            <a:r>
              <a:rPr lang="tr-TR" dirty="0">
                <a:effectLst/>
              </a:rPr>
              <a:t>Uzunluk ve ayrıntı: Kısalık ve kapsamlılık arasında doğru dengeyi kurmak zor olabilir. Kullanıcıların bunaltılmasını önlemek için bir istemin kısa ve öz olması gerekebilir, ancak aynı zamanda yapay zekayı istenen yanıta yönlendirecek kadar ayrıntılı olması da gerekebilir.</a:t>
            </a:r>
          </a:p>
          <a:p>
            <a:pPr rtl="0"/>
            <a:r>
              <a:rPr lang="tr-TR" dirty="0">
                <a:effectLst/>
              </a:rPr>
              <a:t> </a:t>
            </a:r>
          </a:p>
          <a:p>
            <a:pPr rtl="0"/>
            <a:r>
              <a:rPr lang="tr-TR" dirty="0">
                <a:effectLst/>
              </a:rPr>
              <a:t>EN SON BAHSET SONRA GÖRÜNTÜYÜ </a:t>
            </a:r>
            <a:r>
              <a:rPr lang="tr-TR" dirty="0" err="1">
                <a:effectLst/>
              </a:rPr>
              <a:t>AÇ.Etikhususlar</a:t>
            </a:r>
            <a:r>
              <a:rPr lang="tr-TR" dirty="0">
                <a:effectLst/>
              </a:rPr>
              <a:t>: yapay zeka tarafından oluşturulan içeriği çevreleyen gizlilik endişeleri, yanlış bilgilendirme ve manipülasyon gibi potansiyel etik sorunlara karşı dikkatli olmaları gerekir. </a:t>
            </a:r>
            <a:r>
              <a:rPr lang="tr-TR" dirty="0" err="1">
                <a:effectLst/>
              </a:rPr>
              <a:t>deepfake</a:t>
            </a:r>
            <a:r>
              <a:rPr lang="tr-TR" dirty="0">
                <a:effectLst/>
              </a:rPr>
              <a:t>, 25 milyon dolar bir banka çalışanının vermesi vs.. bunun çözümü olarak Tespit Algoritmaları ve filigran ekleme gibi şeylere çalışılıyor</a:t>
            </a:r>
          </a:p>
          <a:p>
            <a:pPr rtl="0"/>
            <a:r>
              <a:rPr lang="tr-TR" dirty="0">
                <a:effectLst/>
              </a:rPr>
              <a:t>işte ünlülerin seslerini alıyorlar şarkı söylettiriyorlar vs. Araştırmacılar, altı saat içinde 40.000 yeni potansiyel kimyasal silah önermek için yapay zekayı kullandı . Kötü bir aktörün benzer bir şey yapması durumunda başkalarını zarar görme potansiyeli konusunda uyarmak için bulgularını paylaştılar. araştırmacılar aşı bulmak için yapay zekayı kullanıyordu ancak bunun yerine virüs yaratabileceklerini fark ettiler.</a:t>
            </a:r>
          </a:p>
          <a:p>
            <a:pPr rtl="0"/>
            <a:r>
              <a:rPr lang="tr-TR" dirty="0">
                <a:effectLst/>
              </a:rPr>
              <a:t>Değerlendirme ve ölçümler: İstemlerin kalitesini ve yapay zekanın yanıtlarını değerlendirmek için nesnel ölçümler oluşturmak zor olabilir. Mühendisler performansı değerlendirirken uygunluk, tutarlılık ve </a:t>
            </a:r>
            <a:r>
              <a:rPr lang="tr-TR" dirty="0" err="1">
                <a:effectLst/>
              </a:rPr>
              <a:t>bilgilendiricilik</a:t>
            </a:r>
            <a:r>
              <a:rPr lang="tr-TR" dirty="0">
                <a:effectLst/>
              </a:rPr>
              <a:t> gibi faktörleri dengelemelidir.</a:t>
            </a:r>
          </a:p>
          <a:p>
            <a:pPr rtl="0"/>
            <a:r>
              <a:rPr lang="tr-TR" dirty="0">
                <a:effectLst/>
              </a:rPr>
              <a:t>Uç durumların ele alınması: Hızlı mühendislerin yapay zeka tarafından oluşturulan uygunsuz veya zararlı içeriğe yol açabilecek uç durumları dikkate alması ve ele alması önemlidir. Bu, hem yapay zeka modelinin hem de belirli istemlerle ilişkili potansiyel risklerin derinlemesine anlaşılmasını gerektirir.</a:t>
            </a:r>
          </a:p>
          <a:p>
            <a:pPr rtl="0"/>
            <a:r>
              <a:rPr lang="tr-TR" dirty="0">
                <a:effectLst/>
              </a:rPr>
              <a:t>kaynak yetersizliği - </a:t>
            </a:r>
            <a:r>
              <a:rPr lang="tr-TR" dirty="0" err="1">
                <a:effectLst/>
              </a:rPr>
              <a:t>gpuve</a:t>
            </a:r>
            <a:r>
              <a:rPr lang="tr-TR" dirty="0">
                <a:effectLst/>
              </a:rPr>
              <a:t> elektrik. tükettiği enerji çok fazla. bu ne kadar sürdürülebilir? Bu kısıttan ve ihtiyaçtan dolayı da zaten bahsettik </a:t>
            </a:r>
            <a:r>
              <a:rPr lang="tr-TR" dirty="0" err="1">
                <a:effectLst/>
              </a:rPr>
              <a:t>nvidia’nınhisseleri</a:t>
            </a:r>
            <a:r>
              <a:rPr lang="tr-TR" dirty="0">
                <a:effectLst/>
              </a:rPr>
              <a:t> sürekli artıyor.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Copilot</a:t>
            </a:r>
          </a:p>
          <a:p>
            <a:r>
              <a:rPr lang="en-US" dirty="0" err="1"/>
              <a:t>huggingface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a:t>
            </a:r>
            <a:r>
              <a:rPr lang="tr-TR" dirty="0" err="1">
                <a:effectLst/>
              </a:rPr>
              <a:t>McKinsey'e</a:t>
            </a:r>
            <a:r>
              <a:rPr lang="tr-TR" dirty="0">
                <a:effectLst/>
              </a:rPr>
              <a:t>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promptengineering.Promptengineeringdediğimiz</a:t>
            </a:r>
            <a:r>
              <a:rPr lang="tr-TR" dirty="0">
                <a:effectLst/>
              </a:rPr>
              <a:t> kavram üretken modellerde, istenen çıktıları oluşturmak amacıyla yapay zeka modellerini yönlendirmek için etkili istemler oluşturmaktır. Şöyle düşünün bir ürününüz var. Ve bu ürünün içerisine </a:t>
            </a:r>
            <a:r>
              <a:rPr lang="tr-TR" dirty="0" err="1">
                <a:effectLst/>
              </a:rPr>
              <a:t>chatgptentegre</a:t>
            </a:r>
            <a:r>
              <a:rPr lang="tr-TR" dirty="0">
                <a:effectLst/>
              </a:rPr>
              <a:t> etmek istiyorsunuz. Bu </a:t>
            </a:r>
            <a:r>
              <a:rPr lang="tr-TR" dirty="0" err="1">
                <a:effectLst/>
              </a:rPr>
              <a:t>chatgpt’yiolduğu</a:t>
            </a:r>
            <a:r>
              <a:rPr lang="tr-TR" dirty="0">
                <a:effectLst/>
              </a:rPr>
              <a:t> gibi ürün içerisine </a:t>
            </a:r>
            <a:r>
              <a:rPr lang="tr-TR" dirty="0" err="1">
                <a:effectLst/>
              </a:rPr>
              <a:t>koyarsanızürünün</a:t>
            </a:r>
            <a:r>
              <a:rPr lang="tr-TR" dirty="0">
                <a:effectLst/>
              </a:rPr>
              <a:t> amacı dışına çıkabilir yapısı itibariyle bu bir üretken model, </a:t>
            </a:r>
            <a:r>
              <a:rPr lang="tr-TR" dirty="0" err="1">
                <a:effectLst/>
              </a:rPr>
              <a:t>sallamasyonlaraaçık</a:t>
            </a:r>
            <a:r>
              <a:rPr lang="tr-TR" dirty="0">
                <a:effectLst/>
              </a:rPr>
              <a:t> halüsinasyona açık. Tam bu noktada </a:t>
            </a:r>
            <a:r>
              <a:rPr lang="tr-TR" dirty="0" err="1">
                <a:effectLst/>
              </a:rPr>
              <a:t>promptengineerdevreye</a:t>
            </a:r>
            <a:r>
              <a:rPr lang="tr-TR" dirty="0">
                <a:effectLst/>
              </a:rPr>
              <a:t> girer ve ayarlayacağı </a:t>
            </a:r>
            <a:r>
              <a:rPr lang="tr-TR" dirty="0" err="1">
                <a:effectLst/>
              </a:rPr>
              <a:t>promptlarile</a:t>
            </a:r>
            <a:r>
              <a:rPr lang="tr-TR" dirty="0">
                <a:effectLst/>
              </a:rPr>
              <a:t> </a:t>
            </a:r>
            <a:r>
              <a:rPr lang="tr-TR" dirty="0" err="1">
                <a:effectLst/>
              </a:rPr>
              <a:t>chatgpt’yipromptlarıile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systempromptunuherhalde</a:t>
            </a:r>
            <a:r>
              <a:rPr lang="tr-TR" dirty="0">
                <a:effectLst/>
              </a:rPr>
              <a:t>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a:t>
            </a:r>
            <a:r>
              <a:rPr lang="tr-TR" dirty="0" err="1">
                <a:effectLst/>
              </a:rPr>
              <a:t>buaitoollarınıbir</a:t>
            </a:r>
            <a:r>
              <a:rPr lang="tr-TR" dirty="0">
                <a:effectLst/>
              </a:rPr>
              <a:t>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networkcüister</a:t>
            </a:r>
            <a:r>
              <a:rPr lang="tr-TR" dirty="0">
                <a:effectLst/>
              </a:rPr>
              <a:t>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a:t>
            </a:r>
            <a:r>
              <a:rPr lang="tr-TR" dirty="0" err="1">
                <a:effectLst/>
              </a:rPr>
              <a:t>McKinsey'e</a:t>
            </a:r>
            <a:r>
              <a:rPr lang="tr-TR" dirty="0">
                <a:effectLst/>
              </a:rPr>
              <a:t>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promptengineering.Promptengineeringdediğimiz</a:t>
            </a:r>
            <a:r>
              <a:rPr lang="tr-TR" dirty="0">
                <a:effectLst/>
              </a:rPr>
              <a:t> kavram üretken modellerde, istenen çıktıları oluşturmak amacıyla yapay zeka modellerini yönlendirmek için etkili istemler oluşturmaktır. Şöyle düşünün bir ürününüz var. Ve bu ürünün içerisine </a:t>
            </a:r>
            <a:r>
              <a:rPr lang="tr-TR" dirty="0" err="1">
                <a:effectLst/>
              </a:rPr>
              <a:t>chatgptentegre</a:t>
            </a:r>
            <a:r>
              <a:rPr lang="tr-TR" dirty="0">
                <a:effectLst/>
              </a:rPr>
              <a:t> etmek istiyorsunuz. Bu </a:t>
            </a:r>
            <a:r>
              <a:rPr lang="tr-TR" dirty="0" err="1">
                <a:effectLst/>
              </a:rPr>
              <a:t>chatgpt’yiolduğu</a:t>
            </a:r>
            <a:r>
              <a:rPr lang="tr-TR" dirty="0">
                <a:effectLst/>
              </a:rPr>
              <a:t> gibi ürün içerisine </a:t>
            </a:r>
            <a:r>
              <a:rPr lang="tr-TR" dirty="0" err="1">
                <a:effectLst/>
              </a:rPr>
              <a:t>koyarsanızürünün</a:t>
            </a:r>
            <a:r>
              <a:rPr lang="tr-TR" dirty="0">
                <a:effectLst/>
              </a:rPr>
              <a:t> amacı dışına çıkabilir yapısı itibariyle bu bir üretken model, </a:t>
            </a:r>
            <a:r>
              <a:rPr lang="tr-TR" dirty="0" err="1">
                <a:effectLst/>
              </a:rPr>
              <a:t>sallamasyonlaraaçık</a:t>
            </a:r>
            <a:r>
              <a:rPr lang="tr-TR" dirty="0">
                <a:effectLst/>
              </a:rPr>
              <a:t> halüsinasyona açık. Tam bu noktada </a:t>
            </a:r>
            <a:r>
              <a:rPr lang="tr-TR" dirty="0" err="1">
                <a:effectLst/>
              </a:rPr>
              <a:t>promptengineerdevreye</a:t>
            </a:r>
            <a:r>
              <a:rPr lang="tr-TR" dirty="0">
                <a:effectLst/>
              </a:rPr>
              <a:t> girer ve ayarlayacağı </a:t>
            </a:r>
            <a:r>
              <a:rPr lang="tr-TR" dirty="0" err="1">
                <a:effectLst/>
              </a:rPr>
              <a:t>promptlarile</a:t>
            </a:r>
            <a:r>
              <a:rPr lang="tr-TR" dirty="0">
                <a:effectLst/>
              </a:rPr>
              <a:t> </a:t>
            </a:r>
            <a:r>
              <a:rPr lang="tr-TR" dirty="0" err="1">
                <a:effectLst/>
              </a:rPr>
              <a:t>chatgpt’yipromptlarıile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systempromptunuherhalde</a:t>
            </a:r>
            <a:r>
              <a:rPr lang="tr-TR" dirty="0">
                <a:effectLst/>
              </a:rPr>
              <a:t>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a:t>
            </a:r>
            <a:r>
              <a:rPr lang="tr-TR" dirty="0" err="1">
                <a:effectLst/>
              </a:rPr>
              <a:t>buaitoollarınıbir</a:t>
            </a:r>
            <a:r>
              <a:rPr lang="tr-TR" dirty="0">
                <a:effectLst/>
              </a:rPr>
              <a:t>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networkcüister</a:t>
            </a:r>
            <a:r>
              <a:rPr lang="tr-TR" dirty="0">
                <a:effectLst/>
              </a:rPr>
              <a:t>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ÇOĞUNLUK BİLGİSAYAR MÜH. VEYA YAZILIM MÜH. Mİ? KİTLEYİ ÖĞREN</a:t>
            </a:r>
          </a:p>
          <a:p>
            <a:pPr rtl="0"/>
            <a:r>
              <a:rPr lang="tr-TR" dirty="0">
                <a:effectLst/>
              </a:rPr>
              <a:t>DEVİN'İ DUYDUNUZ MU?</a:t>
            </a:r>
          </a:p>
          <a:p>
            <a:pPr rtl="0"/>
            <a:r>
              <a:rPr lang="tr-TR" dirty="0">
                <a:effectLst/>
              </a:rPr>
              <a:t>öncelikle yapay zeka nedir ile başlayalım.</a:t>
            </a:r>
          </a:p>
          <a:p>
            <a:pPr rtl="0"/>
            <a:r>
              <a:rPr lang="tr-TR" dirty="0">
                <a:effectLst/>
              </a:rPr>
              <a:t>Yapay zeka, bilgisayar sistemlerinin insanlar gibi düşünmesini ve karar vermesini sağlamak amacıyla tasarlanan bir </a:t>
            </a:r>
            <a:r>
              <a:rPr lang="tr-TR" dirty="0" err="1">
                <a:effectLst/>
              </a:rPr>
              <a:t>teknolojidir.Yapay</a:t>
            </a:r>
            <a:r>
              <a:rPr lang="tr-TR" dirty="0">
                <a:effectLst/>
              </a:rPr>
              <a:t> zeka, bilgisayar programlarına, insanlar gibi kararlar alabilme ve görevleri yerine getirebilme becerisi kazandırır. Bir başka deyişle yapay zeka için makinelerin gösterdiği zekayı da ifade eder diyebiliriz aslında.</a:t>
            </a:r>
          </a:p>
          <a:p>
            <a:pPr rtl="0"/>
            <a:r>
              <a:rPr lang="tr-TR" dirty="0">
                <a:effectLst/>
              </a:rPr>
              <a:t>Bu teknolojinin temelinde, bilgisayarların veri işleme ve analiz etme yetenekleri yatmakta ve yapay zeka, bu yetenekleri kullanarak, büyük veri kümelerini analiz edebilir, öğrenme süreçleri gerçekleştirebilir, karmaşık problemleri çözebilir ve öngörülerde bulunabilir.</a:t>
            </a:r>
          </a:p>
          <a:p>
            <a:pPr rtl="0"/>
            <a:r>
              <a:rPr lang="tr-TR" dirty="0">
                <a:effectLst/>
              </a:rPr>
              <a:t>Yapay zeka, üç farklı seviyede ifade edilebilir.</a:t>
            </a:r>
          </a:p>
          <a:p>
            <a:pPr rtl="0"/>
            <a:r>
              <a:rPr lang="tr-TR" dirty="0">
                <a:effectLst/>
              </a:rPr>
              <a:t>"güçlü yapay zeka" ve "zayıf yapay zeka« ve süper zeka.</a:t>
            </a:r>
          </a:p>
          <a:p>
            <a:pPr rtl="0"/>
            <a:r>
              <a:rPr lang="tr-TR" dirty="0">
                <a:effectLst/>
              </a:rPr>
              <a:t>Zayıf yapay zeka, belirli bir görevi yapmak için tasarlanmış yapay zeka türüdür. Bu tür yapay zeka, genellikle tek bir işlemde veya dar bir alan içerisinde uzmanlaşmıştır. Örneğin, sesli asistanlar, satranç oynayan bilgisayar programları veya yüz tanıma sistemleri gibi. Zayıf yapay zeka, genellikle programlandığı görevlerde insanlardan daha hızlı ve daha doğru olabilir, ama onun dışındaki konularda işlevsel </a:t>
            </a:r>
            <a:r>
              <a:rPr lang="tr-TR" dirty="0" err="1">
                <a:effectLst/>
              </a:rPr>
              <a:t>değildir.Mesela</a:t>
            </a:r>
            <a:r>
              <a:rPr lang="tr-TR" dirty="0">
                <a:effectLst/>
              </a:rPr>
              <a:t> ML-DL oldukça popüler olmuştu 2015’lerde. Özellikle 2015’den itibaren donanımsal gelişmelerin de olmasıyla birlikte derin öğrenme çalışmaları oldukça hızlandı. ML ve DL algoritmaları aslında ayrımcı modellerdir. Bunlar için sıfırdan model eğitiyorduk bazen hala eğitiyoruz. Basit bir benzetme yapmak gerekirse, eğer üretken modeller, yemekleri tattıktan sonra yeniden yaratabilen şefler gibiyse, ayrımcı modeller, yemekleri tatlarına göre ayırabilen ancak onları nasıl pişireceğini bilmeyen yemek eleştirmenleri gibidir.</a:t>
            </a:r>
          </a:p>
          <a:p>
            <a:pPr rtl="0"/>
            <a:r>
              <a:rPr lang="tr-TR" dirty="0">
                <a:effectLst/>
              </a:rPr>
              <a:t> </a:t>
            </a:r>
          </a:p>
          <a:p>
            <a:pPr rtl="0"/>
            <a:r>
              <a:rPr lang="tr-TR" dirty="0">
                <a:effectLst/>
              </a:rPr>
              <a:t>Ne dedik 2015 – 2022 arası AI denince akla derin öğrenme geliyordu ta ki 2022 Kasım’a kadar. Ne oldu 2022 Kasım’da </a:t>
            </a:r>
            <a:r>
              <a:rPr lang="tr-TR" dirty="0" err="1">
                <a:effectLst/>
              </a:rPr>
              <a:t>ChatGPThayatımıza</a:t>
            </a:r>
            <a:r>
              <a:rPr lang="tr-TR" dirty="0">
                <a:effectLst/>
              </a:rPr>
              <a:t> girdi. İşte şimdi güçlü yapay zeka dediğimiz kavram somut bir hal almış oldu.</a:t>
            </a:r>
          </a:p>
          <a:p>
            <a:pPr rtl="0"/>
            <a:r>
              <a:rPr lang="tr-TR" dirty="0">
                <a:effectLst/>
              </a:rPr>
              <a:t>Güçlü yapay zeka, insanların yaptığı her türlü kararı verebilecek kadar gelişmiş bir teknolojidir(</a:t>
            </a:r>
            <a:r>
              <a:rPr lang="tr-TR" dirty="0" err="1">
                <a:effectLst/>
              </a:rPr>
              <a:t>GPT’ler</a:t>
            </a:r>
            <a:r>
              <a:rPr lang="tr-TR" dirty="0">
                <a:effectLst/>
              </a:rPr>
              <a:t> örnek verilebilir. her türlü şeyi yapamıyorlar ama gpt-4 , 5 gelişiyor işte). Güçlü yapay zeka, genel zeka seviyesinde insanlar gibi düşünebilir ve öğrenebilir (mesela </a:t>
            </a:r>
            <a:r>
              <a:rPr lang="tr-TR" dirty="0" err="1">
                <a:effectLst/>
              </a:rPr>
              <a:t>gpt'ye</a:t>
            </a:r>
            <a:r>
              <a:rPr lang="tr-TR" dirty="0">
                <a:effectLst/>
              </a:rPr>
              <a:t> </a:t>
            </a:r>
            <a:r>
              <a:rPr lang="tr-TR" dirty="0" err="1">
                <a:effectLst/>
              </a:rPr>
              <a:t>rola</a:t>
            </a:r>
            <a:r>
              <a:rPr lang="tr-TR" dirty="0">
                <a:effectLst/>
              </a:rPr>
              <a:t> atamamız).Şuan hayatımızda bu noktadayız.</a:t>
            </a:r>
          </a:p>
          <a:p>
            <a:pPr rtl="0"/>
            <a:r>
              <a:rPr lang="tr-TR" dirty="0">
                <a:effectLst/>
              </a:rPr>
              <a:t> </a:t>
            </a:r>
          </a:p>
          <a:p>
            <a:pPr rtl="0"/>
            <a:r>
              <a:rPr lang="tr-TR" dirty="0">
                <a:effectLst/>
              </a:rPr>
              <a:t>Süper Zeka: Bu tip yapay zeka sistemleri, insan zekasını aşabilecek bir seviyede tasarlanmıştır. Bu tip yapay zeka sistemleri henüz gerçek hayatta yoktur, ancak teorik olarak mümkün oldukları düşünülmektedir (işte üretken yapay zekadan sonraki aşama </a:t>
            </a:r>
            <a:r>
              <a:rPr lang="tr-TR" dirty="0" err="1">
                <a:effectLst/>
              </a:rPr>
              <a:t>agi</a:t>
            </a:r>
            <a:r>
              <a:rPr lang="tr-TR" dirty="0">
                <a:effectLst/>
              </a:rPr>
              <a:t>). Süper zekanın olası uygulama alanları arasında evrensel problem çözümü, karmaşık sosyal, ekonomik ve siyasi problemlerin çözümü ve daha pek çok alanda kullanımı düşünülmektedir. Süper zeka kavramı, felsefi ve etik tartışmaların yanı sıra bilim kurgu eserlerinde de sıkça yer alır. Şu an için bu tür bir yapay zekanın varlığı spekülatiftir ve olası etkileri üzerine birçok teori bulunmaktadır.</a:t>
            </a:r>
          </a:p>
          <a:p>
            <a:pPr rtl="0"/>
            <a:r>
              <a:rPr lang="tr-TR" dirty="0">
                <a:effectLst/>
              </a:rPr>
              <a:t>İnsanlar zaten yapay zekayı iş başında görüyor. Bir kısa mesaj veya e-posta yazarken, telefonlar ve bilgisayarlar bir sonraki kelimenin ne olacağını tahmin etmek için tahminli metni kullanır. bir sonraki aşamanın günlük iş akışına entegre edilmiş yapay zeka; bu, bir seferde sadece birkaç kelime yerine tüm mesajların taslağının hazırlanmasına yardımcı olmak için bilgisayar programlarına entegre edilmiş yapay zeka anlamına geliyor. "Bu, iş akışımıza giderek daha fazla dahil edilecek" dedi. “</a:t>
            </a:r>
            <a:r>
              <a:rPr lang="tr-TR" dirty="0" err="1">
                <a:effectLst/>
              </a:rPr>
              <a:t>Gmail</a:t>
            </a:r>
            <a:r>
              <a:rPr lang="tr-TR" dirty="0">
                <a:effectLst/>
              </a:rPr>
              <a:t>, Outlook, PowerPoint, Excel. Akışta olacak. Ve sonra bu asistanlar veya temsilciler bizim için çalışacaklar. Her gün sizden önce gelen kutunuza girdiğini, tüm </a:t>
            </a:r>
            <a:r>
              <a:rPr lang="tr-TR" dirty="0" err="1">
                <a:effectLst/>
              </a:rPr>
              <a:t>spam'leri</a:t>
            </a:r>
            <a:r>
              <a:rPr lang="tr-TR" dirty="0">
                <a:effectLst/>
              </a:rPr>
              <a:t> sildiğini, tüm e-postalarınız için taslak yanıtlar oluşturduğunu ve takviminize </a:t>
            </a:r>
            <a:r>
              <a:rPr lang="tr-TR" dirty="0" err="1">
                <a:effectLst/>
              </a:rPr>
              <a:t>baktığınıhayal</a:t>
            </a:r>
            <a:r>
              <a:rPr lang="tr-TR" dirty="0">
                <a:effectLst/>
              </a:rPr>
              <a:t> edin. Bu zaten mümkün.” Yapay zeka artık toplantılara "katılabiliyor" , toplantıların özetlerini sunabiliyor ve eylem öğeleri atayabiliyor. Yapay zeka, uzun bir videoyu izlemeden veya bir makaleyi okumaya karar vermeden önce kısa bir özet sunarak insanların videoyu bütünüyle izlemeye zaman ayırıp harcamayacaklarını belirlemelerine olanak tanıyor. İşte bu üretken yapay zeka..</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Tokenizasyon: Kullanıcıdan gelen metin (prompt) önce tokenlere ayrılır. Tokenler, modele girdi olarak verilebilecek en küçük metin birimleridir ve genellikle kelimeler, kelime öbekleri veya karakterler olabilir.</a:t>
            </a:r>
          </a:p>
          <a:p>
            <a:r>
              <a:rPr lang="en-US"/>
              <a:t>Embedding: Tokenler, modelin anlayabileceği sayısal vektörlere dönüştürülür. Bu vektörler, kelimelerin anlamlarını ve dil içerisindeki ilişkilerini yansıtan yoğun (dense) vektörlerdir.</a:t>
            </a:r>
          </a:p>
          <a:p>
            <a:r>
              <a:rPr lang="en-US"/>
              <a:t>Transformer Mimarisi: GPT-3 ve GPT-4, transformer mimarisine dayanır. Transformer mimarisi, özellikle dikkat mekanizmaları (attention mechanisms) kullanarak metnin bağlamını daha iyi anlamayı sağlar. Model, girdi olarak aldığı token dizilerini işlerken, her bir tokenin diğer tokenlerle ilişkisini dikkate alır ve bu şekilde metnin bağlamını çözümlemeye çalışır.</a:t>
            </a:r>
          </a:p>
          <a:p>
            <a:r>
              <a:rPr lang="en-US"/>
              <a:t>Özütlenmiş Bağlam (Contextual Representation): Her bir token, kendisinden önceki tokenlerin bağlamına göre bir temsil (representation) kazanır. Bu sayede model, metnin anlamını ve bağlamını koruyarak yanıt üretebilir.</a:t>
            </a:r>
          </a:p>
          <a:p>
            <a:r>
              <a:rPr lang="en-US"/>
              <a:t>Çıktı Üretme (Decoding): Modelin her adımda üreteceği bir sonraki token için olasılıklar hesaplanır. Model, olasılık dağılımına göre bir sonraki en olası tokeni seçer ve bunu çıktı dizisine ekler.</a:t>
            </a:r>
          </a:p>
          <a:p>
            <a:r>
              <a:rPr lang="en-US"/>
              <a:t>Otomatik Tamamlama: Model, kullanıcıdan gelen girdiye (prompt) bağlı olarak bir yanıt (çıktı) oluşturana kadar bu işlemi tekrar eder. Model, genellikle mantıklı ve bağlamla uyumlu bir metin üretmek için eğitilmiştir.</a:t>
            </a:r>
          </a:p>
          <a:p>
            <a:r>
              <a:rPr lang="en-US"/>
              <a:t>İnce Ayar ve Güvenlik Protokolleri: ChatGPT ve GPT-4, sadece metin üretmekle kalmaz, aynı zamanda güvenli ve etik kullanım için de özel protokollerle donatılmıştır. Bu protokoller, modelin zarar verici, yanıltıcı veya yanlış bilgi üretmesini önlemek için geliştirilmiştir.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YANİ İLLA SUNUMA BAĞLI KALMA ÖRNEĞİN BİZ ŞUNU ŞUNU YAPIYORUZ DİYEBİLİRSİN..</a:t>
            </a:r>
          </a:p>
          <a:p>
            <a:endParaRPr lang="en-US"/>
          </a:p>
          <a:p>
            <a:r>
              <a:rPr lang="en-US"/>
              <a:t>Birçok sektörde farklı farklı kullanım alanları var. reklamcılıktan haberciliğe habercilikten inşaata inşaattan fintechten perakendeye kadar.. THY, AKBANK, YAPIKREDİ, FORD, BOYNER, COCA COLA, TÜRKTELEKOM, TURKCELL..</a:t>
            </a:r>
          </a:p>
          <a:p>
            <a:endParaRPr lang="en-US"/>
          </a:p>
          <a:p>
            <a:r>
              <a:rPr lang="en-US"/>
              <a:t>Özellikle bizim intertech olarak bulunduğumuz sektör olan fintechte Danışmanlık şirketi McKinsey’in raporuna göre üretken yapay zekanın yalnızca bankacılık sektöründe yıllık 340 milyar dolara kadar değer sağlama potansiyeli bulunuyor. Özellikle fintek sektörü üretken yapay zekanın en etkili olduğu alanlardan biri olarak işaret ediliyor. </a:t>
            </a:r>
          </a:p>
          <a:p>
            <a:endParaRPr lang="en-US"/>
          </a:p>
          <a:p>
            <a:r>
              <a:rPr lang="en-US"/>
              <a:t>İçerik Oluşturma - Anadolu Ajansı , user story konusu, carefour Fransa’da ChatGPT entegrasyonlu bir uygulama aracılığıyla, online alışverişlerde, satın alınan malzemelerle tarif oluşturulması ve ürün açıklamalarının yazılması ile müşteri deneyimini geliştirmeyi hedefliyor.</a:t>
            </a:r>
          </a:p>
          <a:p>
            <a:endParaRPr lang="en-US"/>
          </a:p>
          <a:p>
            <a:r>
              <a:rPr lang="en-US"/>
              <a:t>Doküman Analizi - Sınıflandırma vs - Intertech</a:t>
            </a:r>
          </a:p>
          <a:p>
            <a:r>
              <a:rPr lang="en-US"/>
              <a:t>İK CV ANALİZİ</a:t>
            </a:r>
          </a:p>
          <a:p>
            <a:endParaRPr lang="en-US"/>
          </a:p>
          <a:p>
            <a:endParaRPr lang="en-US"/>
          </a:p>
          <a:p>
            <a:r>
              <a:rPr lang="en-US"/>
              <a:t>Doküman Soru - Cevap (ıntertech, akbank vs)</a:t>
            </a:r>
          </a:p>
          <a:p>
            <a:endParaRPr lang="en-US"/>
          </a:p>
          <a:p>
            <a:r>
              <a:rPr lang="en-US"/>
              <a:t>Kişiselleştirilmiş Hizmet </a:t>
            </a:r>
          </a:p>
          <a:p>
            <a:r>
              <a:rPr lang="en-US"/>
              <a:t>Kişiselleştirilmiş pazarlama stratejilerinde ve uygulamalarında üretken yapay zekâ, etkin bir şekilde geniş kitlelerin kullanımına olanak sağlayabilecek. Bu sayede perakendeciler, yüzlerce kişiye ulaşmasını hedefledikleri e-posta kampanyalarında, tüketicilerin geçmiş tercihlerini göz önünde bulundurarak mesajın kişiselleştirilmesini sağlayabilecek. Örneğin, perakende şirketlerinden Walmart4; üretken yapay zekâ aracılığıyla, online alışveriş sırasında müşterilerinin geçmiş verilerine dayanarak kişiselleştirilmiş ürün önerilerinde bulunuyor. Şirket bu yöntemle, müşterilerinin alışveriş deneyimini geliştirerek satışlarını artırmayı hedefliyor.</a:t>
            </a:r>
          </a:p>
          <a:p>
            <a:endParaRPr lang="en-US"/>
          </a:p>
          <a:p>
            <a:r>
              <a:rPr lang="en-US"/>
              <a:t> Carrefour5 da “Hopla” isimli üretken yapay zekâ tabanlı alışveriş asistanı yardımıyla, müşterilerinin bütçelerine ve tercihlerine göre alışveriş sürecini kolaylaştırmayı ve müşteri deneyimini geliştirmeyi hedefliyor.</a:t>
            </a:r>
          </a:p>
          <a:p>
            <a:endParaRPr lang="en-US"/>
          </a:p>
          <a:p>
            <a:r>
              <a:rPr lang="en-US"/>
              <a:t>Levi’s13, yapay zekâ tabanlı modeller aracılığıyla, online alışverişler sırasında kişiselleştirmeyi ve çeşitliliği artırmayı hedefliyor. Şirket, bu uygulamayla ürünlerini farklı vücut tipi, yaş ve cinsiyetteki modeller aracılığıyla müşterilerine sunarak müşteri deneyimini geliştirmeyi planlıyor.</a:t>
            </a:r>
          </a:p>
          <a:p>
            <a:endParaRPr lang="en-US"/>
          </a:p>
          <a:p>
            <a:r>
              <a:rPr lang="en-US"/>
              <a:t>Müşteri hizmetleri - chatbotlar (iş bankası genel müdürü örneğin en büyük potansiyeli burada gördüğünü söylüyor..), siz müşteri hizmetleri ile konuşuyorsunuz bu esnada sizin söyledikleriniz bir taraftan dil modeline giderken sizin karşınızda konuştuğunuz müşteri hizmetlisine direkt olarak olası cevaplar dönüyor</a:t>
            </a:r>
          </a:p>
          <a:p>
            <a:endParaRPr lang="en-US"/>
          </a:p>
          <a:p>
            <a:r>
              <a:rPr lang="en-US"/>
              <a:t>Tasarım - burada görsel yanına değinmek gerekiyor. japonyada inşaat, bizim karikatür için ekibe yazmamız 3 hafta demeleri ancak bizim 5 dk'da yapmamız vs işleri arçelik dizayn işleri için kullanıyor. ilk etapta midjourney'e örneğin kahve makinesi çizdiriyorlarmış ancak daha onların kültürüne uygun olmaları için bu modeli bir kere eğitmişler ve artık daha işe yarar daha onların istediği tarzda tasarımlar ortaya çıkmış. bir tasarımcının aklına gelmeyecek küçük detaylar ortaya çıkmaya başlamış.</a:t>
            </a:r>
          </a:p>
          <a:p>
            <a:endParaRPr lang="en-US"/>
          </a:p>
          <a:p>
            <a:r>
              <a:rPr lang="en-US"/>
              <a:t>Ses Analizi - Meta Seamless teknolojisi anında çeviri, text to speech veya speech to text. böylece toplantıların özetlenmesi vs.</a:t>
            </a:r>
          </a:p>
          <a:p>
            <a:endParaRPr lang="en-US"/>
          </a:p>
          <a:p>
            <a:r>
              <a:rPr lang="en-US"/>
              <a:t>ÜRETİM - üretimde üretken yapay zeka algoritmaları, üretim programlarını optimize edebilir, prototipler tasarlayabilir ve hatta ekipman bakım ihtiyaçlarını tahmin ederek verimliliğin artmasına ve maliyet tasarrufuna yol açabilir.</a:t>
            </a:r>
          </a:p>
          <a:p>
            <a:endParaRPr lang="en-US"/>
          </a:p>
          <a:p>
            <a:r>
              <a:rPr lang="en-US"/>
              <a:t>bir gıda şirketini ziyaret ediyor bir yönetici ve burada tamamen yapay zekanın tarifini formulünü oluşturduğu bir içeceği tadıyor. yorumu ise şu hayatımda hiç böylesini görmedimm. bildiğiniz gıda keşfi var burada.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evet, üretken yapay zeka.. büyük bir kesime göre internetten bile hayatımıza daha çok etki edecek bir teknoloji..</a:t>
            </a:r>
          </a:p>
          <a:p>
            <a:endParaRPr lang="en-US"/>
          </a:p>
          <a:p>
            <a:r>
              <a:rPr lang="en-US"/>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endParaRPr lang="en-US"/>
          </a:p>
          <a:p>
            <a:r>
              <a:rPr lang="en-US"/>
              <a:t>Peki biraz nasıl doğdu ona bakalım..</a:t>
            </a:r>
          </a:p>
          <a:p>
            <a:endParaRPr lang="en-US"/>
          </a:p>
          <a:p>
            <a:r>
              <a:rPr lang="en-US"/>
              <a:t>İki yeni gelişme, üretken yapay zekanın ana akım haline gelmesinde kritik bir rol oynamıştır: transformer mekanizmaları ve bunların mümkün kıldığı çığır açan dil modelleri. Transformerlar, büyük dil modellerinin (chatgpt'nin vs) temelinde yatan mimadiridir.  </a:t>
            </a:r>
          </a:p>
          <a:p>
            <a:r>
              <a:rPr lang="en-US"/>
              <a:t>transformerlar çok kompleks bir makine öğrenmesi modelidir önceki slaytlarda gördüğümüz ML algoritmalarına göre çok daha karışıktır fakat size basitçe anlatmam gerekirse attention adı verilen bir mekanizma üstüne kuruludur. </a:t>
            </a:r>
          </a:p>
          <a:p>
            <a:endParaRPr lang="en-US"/>
          </a:p>
          <a:p>
            <a:r>
              <a:rPr lang="en-US"/>
              <a:t>transformer mimarisi, giriş verilerinin farklı bölümlerinin önemini tartmak için öz-dikkat mekanizmalarını kullanıyor. Bu, verilerdeki uzun vadeli bağımlılıkları ve karmaşık kalıpları yakalamasına olanak tanır.</a:t>
            </a:r>
          </a:p>
          <a:p>
            <a:endParaRPr lang="en-US"/>
          </a:p>
          <a:p>
            <a:r>
              <a:rPr lang="en-US"/>
              <a:t>Attention? -&gt; İnsan beyni örneği..</a:t>
            </a:r>
          </a:p>
          <a:p>
            <a:endParaRPr lang="en-US"/>
          </a:p>
          <a:p>
            <a:r>
              <a:rPr lang="en-US"/>
              <a:t>Attention, transformer mimarisinin temel unsurudur. Özünde attention, sinir ağının girdi verilerinin anlamlı bilgi içeren kısmına daha fazla dikkat etmesini ve girdinin geri kalanına daha az dikkat etmesini sağlayan bir mekanizmadır. Attention mekanizması transformerlardan önce makine çevirisi, metin sınıflandırma, görüntü işleme gibi problemlerde kullanılmıştır. Özellikle metin problemlerinde bağlamı yakalayabilmesi dikkat çekici olmuştur. </a:t>
            </a:r>
          </a:p>
          <a:p>
            <a:endParaRPr lang="en-US"/>
          </a:p>
          <a:p>
            <a:r>
              <a:rPr lang="en-US"/>
              <a:t>Çeşitleri var attention’ın. Detay verme sadece burada söyle. Odak noktası vs farkediyor</a:t>
            </a:r>
          </a:p>
          <a:p>
            <a:endParaRPr lang="en-US"/>
          </a:p>
          <a:p>
            <a:r>
              <a:rPr lang="en-US"/>
              <a:t>Self attention özellikle transformer modelinde kullanılan bir attention mekanizmasıdır. Bu mekanizma bir girdi dizisindeki her bir öğenin diğer tüm öğelerle olan ilişkisini değerlendirmek ve bu ilişkilere dayanarak bir temsil oluşturmak için kullanılır. Böylece bir dizi içerisindeki ilişkiler yakalanmış olur.  Burada örneğin chatgpt’nin ilişkileri yakalaması ve bağlamı koruması!</a:t>
            </a:r>
          </a:p>
          <a:p>
            <a:endParaRPr lang="en-US"/>
          </a:p>
          <a:p>
            <a:r>
              <a:rPr lang="en-US"/>
              <a:t>Attention mekanizması sayesinde transformerlar tek tek cümleler yerine sayfalar, bölümler ve kitaplar boyunca kelimeler arasındaki bağlantıları takip etmesini sağladı.</a:t>
            </a:r>
          </a:p>
          <a:p>
            <a:endParaRPr lang="en-US"/>
          </a:p>
          <a:p>
            <a:r>
              <a:rPr lang="en-US"/>
              <a:t>Böylece ;</a:t>
            </a:r>
          </a:p>
          <a:p>
            <a:r>
              <a:rPr lang="en-US"/>
              <a:t>Büyük dil modelleri (LLM'ler) olarak adlandırılan, yani milyarlarca hatta trilyonlarca parametreye sahip modellerdeki hızlı ilerlemeler, üretici yapay zeka modellerinin ilgi çekici metinler yazabileceği, fotogerçekçi görüntüler çizebileceği yeni bir çağ açtı. Dahası, multimodal yapay zeka alanındaki yenilikler ekiplerin metin, grafik ve video dahil olmak üzere birden fazla medya türünde içerik üretmesine olanak tanıyor. Bu, bir metin açıklamasından otomatik olarak görüntüler oluşturan veya görüntülerden metin başlıkları oluşturan Dall-E gibi araçların temelini oluşturuyor.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evet, üretken yapay zeka.. büyük bir kesime göre internetten bile hayatımıza daha çok etki edecek bir teknoloji..</a:t>
            </a:r>
          </a:p>
          <a:p>
            <a:endParaRPr lang="en-US"/>
          </a:p>
          <a:p>
            <a:r>
              <a:rPr lang="en-US"/>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endParaRPr lang="en-US"/>
          </a:p>
          <a:p>
            <a:r>
              <a:rPr lang="en-US"/>
              <a:t>Peki biraz nasıl doğdu ona bakalım..</a:t>
            </a:r>
          </a:p>
          <a:p>
            <a:endParaRPr lang="en-US"/>
          </a:p>
          <a:p>
            <a:r>
              <a:rPr lang="en-US"/>
              <a:t>İki yeni gelişme, üretken yapay zekanın ana akım haline gelmesinde kritik bir rol oynamıştır: transformer mekanizmaları ve bunların mümkün kıldığı çığır açan dil modelleri. Transformerlar, büyük dil modellerinin (chatgpt'nin vs) temelinde yatan mimadiridir.  </a:t>
            </a:r>
          </a:p>
          <a:p>
            <a:r>
              <a:rPr lang="en-US"/>
              <a:t>transformerlar çok kompleks bir makine öğrenmesi modelidir önceki slaytlarda gördüğümüz ML algoritmalarına göre çok daha karışıktır fakat size basitçe anlatmam gerekirse attention adı verilen bir mekanizma üstüne kuruludur. </a:t>
            </a:r>
          </a:p>
          <a:p>
            <a:endParaRPr lang="en-US"/>
          </a:p>
          <a:p>
            <a:r>
              <a:rPr lang="en-US"/>
              <a:t>transformer mimarisi, giriş verilerinin farklı bölümlerinin önemini tartmak için öz-dikkat mekanizmalarını kullanıyor. Bu, verilerdeki uzun vadeli bağımlılıkları ve karmaşık kalıpları yakalamasına olanak tanır.</a:t>
            </a:r>
          </a:p>
          <a:p>
            <a:endParaRPr lang="en-US"/>
          </a:p>
          <a:p>
            <a:r>
              <a:rPr lang="en-US"/>
              <a:t>Attention? -&gt; İnsan beyni örneği..</a:t>
            </a:r>
          </a:p>
          <a:p>
            <a:endParaRPr lang="en-US"/>
          </a:p>
          <a:p>
            <a:r>
              <a:rPr lang="en-US"/>
              <a:t>Attention, transformer mimarisinin temel unsurudur. Özünde attention, sinir ağının girdi verilerinin anlamlı bilgi içeren kısmına daha fazla dikkat etmesini ve girdinin geri kalanına daha az dikkat etmesini sağlayan bir mekanizmadır. Attention mekanizması transformerlardan önce makine çevirisi, metin sınıflandırma, görüntü işleme gibi problemlerde kullanılmıştır. Özellikle metin problemlerinde bağlamı yakalayabilmesi dikkat çekici olmuştur. </a:t>
            </a:r>
          </a:p>
          <a:p>
            <a:endParaRPr lang="en-US"/>
          </a:p>
          <a:p>
            <a:r>
              <a:rPr lang="en-US"/>
              <a:t>Çeşitleri var attention’ın. Detay verme sadece burada söyle. Odak noktası vs farkediyor</a:t>
            </a:r>
          </a:p>
          <a:p>
            <a:endParaRPr lang="en-US"/>
          </a:p>
          <a:p>
            <a:r>
              <a:rPr lang="en-US"/>
              <a:t>Self attention özellikle transformer modelinde kullanılan bir attention mekanizmasıdır. Bu mekanizma bir girdi dizisindeki her bir öğenin diğer tüm öğelerle olan ilişkisini değerlendirmek ve bu ilişkilere dayanarak bir temsil oluşturmak için kullanılır. Böylece bir dizi içerisindeki ilişkiler yakalanmış olur.  Burada örneğin chatgpt’nin ilişkileri yakalaması ve bağlamı koruması!</a:t>
            </a:r>
          </a:p>
          <a:p>
            <a:endParaRPr lang="en-US"/>
          </a:p>
          <a:p>
            <a:r>
              <a:rPr lang="en-US"/>
              <a:t>Attention mekanizması sayesinde transformerlar tek tek cümleler yerine sayfalar, bölümler ve kitaplar boyunca kelimeler arasındaki bağlantıları takip etmesini sağladı.</a:t>
            </a:r>
          </a:p>
          <a:p>
            <a:endParaRPr lang="en-US"/>
          </a:p>
          <a:p>
            <a:r>
              <a:rPr lang="en-US"/>
              <a:t>Böylece ;</a:t>
            </a:r>
          </a:p>
          <a:p>
            <a:r>
              <a:rPr lang="en-US"/>
              <a:t>Büyük dil modelleri (LLM'ler) olarak adlandırılan, yani milyarlarca hatta trilyonlarca parametreye sahip modellerdeki hızlı ilerlemeler, üretici yapay zeka modellerinin ilgi çekici metinler yazabileceği, fotogerçekçi görüntüler çizebileceği yeni bir çağ açtı. Dahası, multimodal yapay zeka alanındaki yenilikler ekiplerin metin, grafik ve video dahil olmak üzere birden fazla medya türünde içerik üretmesine olanak tanıyor. Bu, bir metin açıklamasından otomatik olarak görüntüler oluşturan veya görüntülerden metin başlıkları oluşturan Dall-E gibi araçların temelini oluşturuyor.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evet, üretken yapay zeka.. büyük bir kesime göre internetten bile hayatımıza daha çok etki edecek bir teknoloji..</a:t>
            </a:r>
          </a:p>
          <a:p>
            <a:endParaRPr lang="en-US"/>
          </a:p>
          <a:p>
            <a:r>
              <a:rPr lang="en-US"/>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endParaRPr lang="en-US"/>
          </a:p>
          <a:p>
            <a:r>
              <a:rPr lang="en-US"/>
              <a:t>Peki biraz nasıl doğdu ona bakalım..</a:t>
            </a:r>
          </a:p>
          <a:p>
            <a:endParaRPr lang="en-US"/>
          </a:p>
          <a:p>
            <a:r>
              <a:rPr lang="en-US"/>
              <a:t>İki yeni gelişme, üretken yapay zekanın ana akım haline gelmesinde kritik bir rol oynamıştır: transformer mekanizmaları ve bunların mümkün kıldığı çığır açan dil modelleri. Transformerlar, büyük dil modellerinin (chatgpt'nin vs) temelinde yatan mimadiridir.  </a:t>
            </a:r>
          </a:p>
          <a:p>
            <a:r>
              <a:rPr lang="en-US"/>
              <a:t>transformerlar çok kompleks bir makine öğrenmesi modelidir önceki slaytlarda gördüğümüz ML algoritmalarına göre çok daha karışıktır fakat size basitçe anlatmam gerekirse attention adı verilen bir mekanizma üstüne kuruludur. </a:t>
            </a:r>
          </a:p>
          <a:p>
            <a:endParaRPr lang="en-US"/>
          </a:p>
          <a:p>
            <a:r>
              <a:rPr lang="en-US"/>
              <a:t>transformer mimarisi, giriş verilerinin farklı bölümlerinin önemini tartmak için öz-dikkat mekanizmalarını kullanıyor. Bu, verilerdeki uzun vadeli bağımlılıkları ve karmaşık kalıpları yakalamasına olanak tanır.</a:t>
            </a:r>
          </a:p>
          <a:p>
            <a:endParaRPr lang="en-US"/>
          </a:p>
          <a:p>
            <a:r>
              <a:rPr lang="en-US"/>
              <a:t>Attention? -&gt; İnsan beyni örneği..</a:t>
            </a:r>
          </a:p>
          <a:p>
            <a:endParaRPr lang="en-US"/>
          </a:p>
          <a:p>
            <a:r>
              <a:rPr lang="en-US"/>
              <a:t>Attention, transformer mimarisinin temel unsurudur. Özünde attention, sinir ağının girdi verilerinin anlamlı bilgi içeren kısmına daha fazla dikkat etmesini ve girdinin geri kalanına daha az dikkat etmesini sağlayan bir mekanizmadır. Attention mekanizması transformerlardan önce makine çevirisi, metin sınıflandırma, görüntü işleme gibi problemlerde kullanılmıştır. Özellikle metin problemlerinde bağlamı yakalayabilmesi dikkat çekici olmuştur. </a:t>
            </a:r>
          </a:p>
          <a:p>
            <a:endParaRPr lang="en-US"/>
          </a:p>
          <a:p>
            <a:r>
              <a:rPr lang="en-US"/>
              <a:t>Çeşitleri var attention’ın. Detay verme sadece burada söyle. Odak noktası vs farkediyor</a:t>
            </a:r>
          </a:p>
          <a:p>
            <a:endParaRPr lang="en-US"/>
          </a:p>
          <a:p>
            <a:r>
              <a:rPr lang="en-US"/>
              <a:t>Self attention özellikle transformer modelinde kullanılan bir attention mekanizmasıdır. Bu mekanizma bir girdi dizisindeki her bir öğenin diğer tüm öğelerle olan ilişkisini değerlendirmek ve bu ilişkilere dayanarak bir temsil oluşturmak için kullanılır. Böylece bir dizi içerisindeki ilişkiler yakalanmış olur.  Burada örneğin chatgpt’nin ilişkileri yakalaması ve bağlamı koruması!</a:t>
            </a:r>
          </a:p>
          <a:p>
            <a:endParaRPr lang="en-US"/>
          </a:p>
          <a:p>
            <a:r>
              <a:rPr lang="en-US"/>
              <a:t>Attention mekanizması sayesinde transformerlar tek tek cümleler yerine sayfalar, bölümler ve kitaplar boyunca kelimeler arasındaki bağlantıları takip etmesini sağladı.</a:t>
            </a:r>
          </a:p>
          <a:p>
            <a:endParaRPr lang="en-US"/>
          </a:p>
          <a:p>
            <a:r>
              <a:rPr lang="en-US"/>
              <a:t>Böylece ;</a:t>
            </a:r>
          </a:p>
          <a:p>
            <a:r>
              <a:rPr lang="en-US"/>
              <a:t>Büyük dil modelleri (LLM'ler) olarak adlandırılan, yani milyarlarca hatta trilyonlarca parametreye sahip modellerdeki hızlı ilerlemeler, üretici yapay zeka modellerinin ilgi çekici metinler yazabileceği, fotogerçekçi görüntüler çizebileceği yeni bir çağ açtı. Dahası, multimodal yapay zeka alanındaki yenilikler ekiplerin metin, grafik ve video dahil olmak üzere birden fazla medya türünde içerik üretmesine olanak tanıyor. Bu, bir metin açıklamasından otomatik olarak görüntüler oluşturan veya görüntülerden metin başlıkları oluşturan Dall-E gibi araçların temelini oluşturuyor.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DERİN ÖĞRENME UYGULAMALARINA BURADAN DA BİR KISA BAHSEDERİM.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evet, üretken yapay zeka.. büyük bir kesime göre internetten bile hayatımıza daha çok etki edecek bir teknoloji..</a:t>
            </a:r>
          </a:p>
          <a:p>
            <a:endParaRPr lang="en-US"/>
          </a:p>
          <a:p>
            <a:r>
              <a:rPr lang="en-US"/>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endParaRPr lang="en-US"/>
          </a:p>
          <a:p>
            <a:r>
              <a:rPr lang="en-US"/>
              <a:t>Peki biraz nasıl doğdu ona bakalım..</a:t>
            </a:r>
          </a:p>
          <a:p>
            <a:endParaRPr lang="en-US"/>
          </a:p>
          <a:p>
            <a:r>
              <a:rPr lang="en-US"/>
              <a:t>İki yeni gelişme, üretken yapay zekanın ana akım haline gelmesinde kritik bir rol oynamıştır: transformer mekanizmaları ve bunların mümkün kıldığı çığır açan dil modelleri. Transformerlar, büyük dil modellerinin (chatgpt'nin vs) temelinde yatan mimadiridir.  </a:t>
            </a:r>
          </a:p>
          <a:p>
            <a:r>
              <a:rPr lang="en-US"/>
              <a:t>transformerlar çok kompleks bir makine öğrenmesi modelidir önceki slaytlarda gördüğümüz ML algoritmalarına göre çok daha karışıktır fakat size basitçe anlatmam gerekirse attention adı verilen bir mekanizma üstüne kuruludur. </a:t>
            </a:r>
          </a:p>
          <a:p>
            <a:endParaRPr lang="en-US"/>
          </a:p>
          <a:p>
            <a:r>
              <a:rPr lang="en-US"/>
              <a:t>transformer mimarisi, giriş verilerinin farklı bölümlerinin önemini tartmak için öz-dikkat mekanizmalarını kullanıyor. Bu, verilerdeki uzun vadeli bağımlılıkları ve karmaşık kalıpları yakalamasına olanak tanır.</a:t>
            </a:r>
          </a:p>
          <a:p>
            <a:endParaRPr lang="en-US"/>
          </a:p>
          <a:p>
            <a:r>
              <a:rPr lang="en-US"/>
              <a:t>Attention? -&gt; İnsan beyni örneği..</a:t>
            </a:r>
          </a:p>
          <a:p>
            <a:endParaRPr lang="en-US"/>
          </a:p>
          <a:p>
            <a:r>
              <a:rPr lang="en-US"/>
              <a:t>Attention, transformer mimarisinin temel unsurudur. Özünde attention, sinir ağının girdi verilerinin anlamlı bilgi içeren kısmına daha fazla dikkat etmesini ve girdinin geri kalanına daha az dikkat etmesini sağlayan bir mekanizmadır. Attention mekanizması transformerlardan önce makine çevirisi, metin sınıflandırma, görüntü işleme gibi problemlerde kullanılmıştır. Özellikle metin problemlerinde bağlamı yakalayabilmesi dikkat çekici olmuştur. </a:t>
            </a:r>
          </a:p>
          <a:p>
            <a:endParaRPr lang="en-US"/>
          </a:p>
          <a:p>
            <a:r>
              <a:rPr lang="en-US"/>
              <a:t>Çeşitleri var attention’ın. Detay verme sadece burada söyle. Odak noktası vs farkediyor</a:t>
            </a:r>
          </a:p>
          <a:p>
            <a:endParaRPr lang="en-US"/>
          </a:p>
          <a:p>
            <a:r>
              <a:rPr lang="en-US"/>
              <a:t>Self attention özellikle transformer modelinde kullanılan bir attention mekanizmasıdır. Bu mekanizma bir girdi dizisindeki her bir öğenin diğer tüm öğelerle olan ilişkisini değerlendirmek ve bu ilişkilere dayanarak bir temsil oluşturmak için kullanılır. Böylece bir dizi içerisindeki ilişkiler yakalanmış olur.  Burada örneğin chatgpt’nin ilişkileri yakalaması ve bağlamı koruması!</a:t>
            </a:r>
          </a:p>
          <a:p>
            <a:endParaRPr lang="en-US"/>
          </a:p>
          <a:p>
            <a:r>
              <a:rPr lang="en-US"/>
              <a:t>Attention mekanizması sayesinde transformerlar tek tek cümleler yerine sayfalar, bölümler ve kitaplar boyunca kelimeler arasındaki bağlantıları takip etmesini sağladı.</a:t>
            </a:r>
          </a:p>
          <a:p>
            <a:endParaRPr lang="en-US"/>
          </a:p>
          <a:p>
            <a:r>
              <a:rPr lang="en-US"/>
              <a:t>Böylece ;</a:t>
            </a:r>
          </a:p>
          <a:p>
            <a:r>
              <a:rPr lang="en-US"/>
              <a:t>Büyük dil modelleri (LLM'ler) olarak adlandırılan, yani milyarlarca hatta trilyonlarca parametreye sahip modellerdeki hızlı ilerlemeler, üretici yapay zeka modellerinin ilgi çekici metinler yazabileceği, fotogerçekçi görüntüler çizebileceği yeni bir çağ açtı. Dahası, multimodal yapay zeka alanındaki yenilikler ekiplerin metin, grafik ve video dahil olmak üzere birden fazla medya türünde içerik üretmesine olanak tanıyor. Bu, bir metin açıklamasından otomatik olarak görüntüler oluşturan veya görüntülerden metin başlıkları oluşturan Dall-E gibi araçların temelini oluşturuyor.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MSIPCMContentMarking" descr="{&quot;HashCode&quot;:1126225918,&quot;Placement&quot;:&quot;Footer&quot;,&quot;Top&quot;:789.343,&quot;Left&quot;:0.0,&quot;SlideWidth&quot;:1440,&quot;SlideHeight&quot;:810}">
            <a:extLst>
              <a:ext uri="{FF2B5EF4-FFF2-40B4-BE49-F238E27FC236}">
                <a16:creationId xmlns:a16="http://schemas.microsoft.com/office/drawing/2014/main" id="{B06CC679-E94F-479A-98F3-D5F27B6F2DB4}"/>
              </a:ext>
            </a:extLst>
          </p:cNvPr>
          <p:cNvSpPr txBox="1"/>
          <p:nvPr userDrawn="1"/>
        </p:nvSpPr>
        <p:spPr>
          <a:xfrm>
            <a:off x="0" y="10024656"/>
            <a:ext cx="2702608" cy="262344"/>
          </a:xfrm>
          <a:prstGeom prst="rect">
            <a:avLst/>
          </a:prstGeom>
          <a:noFill/>
        </p:spPr>
        <p:txBody>
          <a:bodyPr vert="horz" wrap="square" lIns="0" tIns="0" rIns="0" bIns="0" rtlCol="0" anchor="ctr" anchorCtr="1">
            <a:spAutoFit/>
          </a:bodyPr>
          <a:lstStyle/>
          <a:p>
            <a:pPr algn="l">
              <a:spcBef>
                <a:spcPts val="0"/>
              </a:spcBef>
              <a:spcAft>
                <a:spcPts val="0"/>
              </a:spcAft>
            </a:pPr>
            <a:r>
              <a:rPr lang="tr-TR" sz="1000">
                <a:solidFill>
                  <a:srgbClr val="000000"/>
                </a:solidFill>
                <a:latin typeface="Calibri" panose="020F0502020204030204" pitchFamily="34" charset="0"/>
              </a:rPr>
              <a:t>Sınıflandırma: Halka Açık / Kişisel Veri İçermez</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4"/>
            <a:stretch>
              <a:fillRect/>
            </a:stretch>
          </a:blipFill>
        </p:spPr>
      </p:sp>
      <p:sp>
        <p:nvSpPr>
          <p:cNvPr id="4" name="TextBox 4"/>
          <p:cNvSpPr txBox="1"/>
          <p:nvPr/>
        </p:nvSpPr>
        <p:spPr>
          <a:xfrm>
            <a:off x="1028700" y="3818260"/>
            <a:ext cx="8492722" cy="2879615"/>
          </a:xfrm>
          <a:prstGeom prst="rect">
            <a:avLst/>
          </a:prstGeom>
        </p:spPr>
        <p:txBody>
          <a:bodyPr lIns="0" tIns="0" rIns="0" bIns="0" rtlCol="0" anchor="t">
            <a:spAutoFit/>
          </a:bodyPr>
          <a:lstStyle/>
          <a:p>
            <a:pPr algn="ctr">
              <a:lnSpc>
                <a:spcPts val="7700"/>
              </a:lnSpc>
              <a:spcBef>
                <a:spcPct val="0"/>
              </a:spcBef>
            </a:pPr>
            <a:r>
              <a:rPr lang="en-US" sz="5500">
                <a:solidFill>
                  <a:srgbClr val="FFFFFF"/>
                </a:solidFill>
                <a:latin typeface="HK Modular"/>
              </a:rPr>
              <a:t>YAZILIM GELIŞTIRMEDE YAPAY ZEKA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3624" y="557072"/>
            <a:ext cx="9708407"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000000"/>
                </a:solidFill>
                <a:latin typeface="HK Modular"/>
              </a:rPr>
              <a:t>denetimSİZ öğrenme</a:t>
            </a:r>
          </a:p>
        </p:txBody>
      </p:sp>
      <p:sp>
        <p:nvSpPr>
          <p:cNvPr id="3" name="Freeform 3"/>
          <p:cNvSpPr/>
          <p:nvPr/>
        </p:nvSpPr>
        <p:spPr>
          <a:xfrm>
            <a:off x="1459165" y="2441949"/>
            <a:ext cx="15369670" cy="5146644"/>
          </a:xfrm>
          <a:custGeom>
            <a:avLst/>
            <a:gdLst/>
            <a:ahLst/>
            <a:cxnLst/>
            <a:rect l="l" t="t" r="r" b="b"/>
            <a:pathLst>
              <a:path w="15369670" h="5146644">
                <a:moveTo>
                  <a:pt x="0" y="0"/>
                </a:moveTo>
                <a:lnTo>
                  <a:pt x="15369670" y="0"/>
                </a:lnTo>
                <a:lnTo>
                  <a:pt x="15369670" y="5146644"/>
                </a:lnTo>
                <a:lnTo>
                  <a:pt x="0" y="5146644"/>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41576" y="3945295"/>
            <a:ext cx="3827299" cy="3004429"/>
          </a:xfrm>
          <a:custGeom>
            <a:avLst/>
            <a:gdLst/>
            <a:ahLst/>
            <a:cxnLst/>
            <a:rect l="l" t="t" r="r" b="b"/>
            <a:pathLst>
              <a:path w="3827299" h="3004429">
                <a:moveTo>
                  <a:pt x="0" y="0"/>
                </a:moveTo>
                <a:lnTo>
                  <a:pt x="3827298" y="0"/>
                </a:lnTo>
                <a:lnTo>
                  <a:pt x="3827298" y="3004429"/>
                </a:lnTo>
                <a:lnTo>
                  <a:pt x="0" y="300442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367354" y="7124161"/>
            <a:ext cx="4029094" cy="3162839"/>
          </a:xfrm>
          <a:custGeom>
            <a:avLst/>
            <a:gdLst/>
            <a:ahLst/>
            <a:cxnLst/>
            <a:rect l="l" t="t" r="r" b="b"/>
            <a:pathLst>
              <a:path w="4029094" h="3162839">
                <a:moveTo>
                  <a:pt x="0" y="0"/>
                </a:moveTo>
                <a:lnTo>
                  <a:pt x="4029094" y="0"/>
                </a:lnTo>
                <a:lnTo>
                  <a:pt x="4029094" y="3162839"/>
                </a:lnTo>
                <a:lnTo>
                  <a:pt x="0" y="316283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DERİN ÖĞRENME</a:t>
            </a:r>
          </a:p>
        </p:txBody>
      </p:sp>
      <p:sp>
        <p:nvSpPr>
          <p:cNvPr id="5" name="Freeform 5"/>
          <p:cNvSpPr/>
          <p:nvPr/>
        </p:nvSpPr>
        <p:spPr>
          <a:xfrm>
            <a:off x="6775260" y="4687395"/>
            <a:ext cx="4737480" cy="4873532"/>
          </a:xfrm>
          <a:custGeom>
            <a:avLst/>
            <a:gdLst/>
            <a:ahLst/>
            <a:cxnLst/>
            <a:rect l="l" t="t" r="r" b="b"/>
            <a:pathLst>
              <a:path w="4737480" h="4873532">
                <a:moveTo>
                  <a:pt x="0" y="0"/>
                </a:moveTo>
                <a:lnTo>
                  <a:pt x="4737480" y="0"/>
                </a:lnTo>
                <a:lnTo>
                  <a:pt x="4737480" y="4873533"/>
                </a:lnTo>
                <a:lnTo>
                  <a:pt x="0" y="4873533"/>
                </a:lnTo>
                <a:lnTo>
                  <a:pt x="0" y="0"/>
                </a:lnTo>
                <a:close/>
              </a:path>
            </a:pathLst>
          </a:custGeom>
          <a:blipFill>
            <a:blip r:embed="rId5"/>
            <a:stretch>
              <a:fillRect/>
            </a:stretch>
          </a:blipFill>
        </p:spPr>
      </p:sp>
      <p:sp>
        <p:nvSpPr>
          <p:cNvPr id="6" name="TextBox 6"/>
          <p:cNvSpPr txBox="1"/>
          <p:nvPr/>
        </p:nvSpPr>
        <p:spPr>
          <a:xfrm>
            <a:off x="1247035" y="2563320"/>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Bilgisayar sistemlerinin insan benzeri öğrenme yetenekleri geliştirmesine odaklanan bir yapay zeka alt dalıdır.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2509" y="627625"/>
            <a:ext cx="10697832" cy="1065108"/>
          </a:xfrm>
          <a:prstGeom prst="rect">
            <a:avLst/>
          </a:prstGeom>
        </p:spPr>
        <p:txBody>
          <a:bodyPr lIns="0" tIns="0" rIns="0" bIns="0" rtlCol="0" anchor="t">
            <a:spAutoFit/>
          </a:bodyPr>
          <a:lstStyle/>
          <a:p>
            <a:pPr marL="0" lvl="0" indent="0" algn="l">
              <a:lnSpc>
                <a:spcPts val="4289"/>
              </a:lnSpc>
              <a:spcBef>
                <a:spcPct val="0"/>
              </a:spcBef>
            </a:pPr>
            <a:r>
              <a:rPr lang="en-US" sz="3064">
                <a:solidFill>
                  <a:srgbClr val="000000"/>
                </a:solidFill>
                <a:latin typeface="HK Modular Bold"/>
              </a:rPr>
              <a:t>Makine Öğrenmesi ve Derin Öğrenme arasındaki fark nedir?</a:t>
            </a:r>
          </a:p>
        </p:txBody>
      </p:sp>
      <p:sp>
        <p:nvSpPr>
          <p:cNvPr id="3" name="Freeform 3"/>
          <p:cNvSpPr/>
          <p:nvPr/>
        </p:nvSpPr>
        <p:spPr>
          <a:xfrm>
            <a:off x="1757733" y="3056069"/>
            <a:ext cx="14772535" cy="6493238"/>
          </a:xfrm>
          <a:custGeom>
            <a:avLst/>
            <a:gdLst/>
            <a:ahLst/>
            <a:cxnLst/>
            <a:rect l="l" t="t" r="r" b="b"/>
            <a:pathLst>
              <a:path w="14772535" h="6493238">
                <a:moveTo>
                  <a:pt x="0" y="0"/>
                </a:moveTo>
                <a:lnTo>
                  <a:pt x="14772534" y="0"/>
                </a:lnTo>
                <a:lnTo>
                  <a:pt x="14772534" y="6493238"/>
                </a:lnTo>
                <a:lnTo>
                  <a:pt x="0" y="6493238"/>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759294" y="3867191"/>
            <a:ext cx="10769411" cy="1616770"/>
          </a:xfrm>
          <a:prstGeom prst="rect">
            <a:avLst/>
          </a:prstGeom>
        </p:spPr>
        <p:txBody>
          <a:bodyPr lIns="0" tIns="0" rIns="0" bIns="0" rtlCol="0" anchor="t">
            <a:spAutoFit/>
          </a:bodyPr>
          <a:lstStyle/>
          <a:p>
            <a:pPr algn="l">
              <a:lnSpc>
                <a:spcPts val="4336"/>
              </a:lnSpc>
              <a:spcBef>
                <a:spcPct val="0"/>
              </a:spcBef>
            </a:pPr>
            <a:r>
              <a:rPr lang="en-US" sz="3097">
                <a:solidFill>
                  <a:srgbClr val="FFFFFF"/>
                </a:solidFill>
                <a:latin typeface="Tomorrow"/>
              </a:rPr>
              <a:t>Üretken Yapay Zeka, metin, görüntü, ses ve sentetik veri dahil olmak üzere çeşitli içerik türleri üretebilen bir yapay zeka teknolojisi türüdür.</a:t>
            </a:r>
          </a:p>
        </p:txBody>
      </p:sp>
      <p:sp>
        <p:nvSpPr>
          <p:cNvPr id="8" name="Freeform 8"/>
          <p:cNvSpPr/>
          <p:nvPr/>
        </p:nvSpPr>
        <p:spPr>
          <a:xfrm flipH="1">
            <a:off x="13809100" y="5452653"/>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sp>
      <p:sp>
        <p:nvSpPr>
          <p:cNvPr id="9" name="TextBox 9"/>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üretken yapay zeka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455335" y="2994359"/>
            <a:ext cx="1536776" cy="1588399"/>
          </a:xfrm>
          <a:custGeom>
            <a:avLst/>
            <a:gdLst/>
            <a:ahLst/>
            <a:cxnLst/>
            <a:rect l="l" t="t" r="r" b="b"/>
            <a:pathLst>
              <a:path w="1536776" h="1588399">
                <a:moveTo>
                  <a:pt x="1536776" y="0"/>
                </a:moveTo>
                <a:lnTo>
                  <a:pt x="0" y="0"/>
                </a:lnTo>
                <a:lnTo>
                  <a:pt x="0" y="1588399"/>
                </a:lnTo>
                <a:lnTo>
                  <a:pt x="1536776" y="1588399"/>
                </a:lnTo>
                <a:lnTo>
                  <a:pt x="1536776" y="0"/>
                </a:lnTo>
                <a:close/>
              </a:path>
            </a:pathLst>
          </a:custGeom>
          <a:blipFill>
            <a:blip r:embed="rId5"/>
            <a:stretch>
              <a:fillRect/>
            </a:stretch>
          </a:blipFill>
        </p:spPr>
      </p:sp>
      <p:sp>
        <p:nvSpPr>
          <p:cNvPr id="4" name="Freeform 4"/>
          <p:cNvSpPr/>
          <p:nvPr/>
        </p:nvSpPr>
        <p:spPr>
          <a:xfrm rot="288391">
            <a:off x="1832731" y="3969534"/>
            <a:ext cx="4504709" cy="4408984"/>
          </a:xfrm>
          <a:custGeom>
            <a:avLst/>
            <a:gdLst/>
            <a:ahLst/>
            <a:cxnLst/>
            <a:rect l="l" t="t" r="r" b="b"/>
            <a:pathLst>
              <a:path w="4504709" h="4408984">
                <a:moveTo>
                  <a:pt x="0" y="0"/>
                </a:moveTo>
                <a:lnTo>
                  <a:pt x="4504709" y="0"/>
                </a:lnTo>
                <a:lnTo>
                  <a:pt x="4504709" y="4408984"/>
                </a:lnTo>
                <a:lnTo>
                  <a:pt x="0" y="4408984"/>
                </a:lnTo>
                <a:lnTo>
                  <a:pt x="0" y="0"/>
                </a:lnTo>
                <a:close/>
              </a:path>
            </a:pathLst>
          </a:custGeom>
          <a:blipFill>
            <a:blip r:embed="rId6"/>
            <a:stretch>
              <a:fillRect/>
            </a:stretch>
          </a:blipFill>
        </p:spPr>
      </p:sp>
      <p:sp>
        <p:nvSpPr>
          <p:cNvPr id="5" name="TextBox 5"/>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Large language models</a:t>
            </a:r>
          </a:p>
        </p:txBody>
      </p:sp>
      <p:sp>
        <p:nvSpPr>
          <p:cNvPr id="6" name="TextBox 6"/>
          <p:cNvSpPr txBox="1"/>
          <p:nvPr/>
        </p:nvSpPr>
        <p:spPr>
          <a:xfrm>
            <a:off x="7354279" y="5033411"/>
            <a:ext cx="9690355" cy="1342321"/>
          </a:xfrm>
          <a:prstGeom prst="rect">
            <a:avLst/>
          </a:prstGeom>
        </p:spPr>
        <p:txBody>
          <a:bodyPr lIns="0" tIns="0" rIns="0" bIns="0" rtlCol="0" anchor="t">
            <a:spAutoFit/>
          </a:bodyPr>
          <a:lstStyle/>
          <a:p>
            <a:pPr marL="0" lvl="0" indent="0" algn="ctr">
              <a:lnSpc>
                <a:spcPts val="3442"/>
              </a:lnSpc>
              <a:spcBef>
                <a:spcPct val="0"/>
              </a:spcBef>
            </a:pPr>
            <a:r>
              <a:rPr lang="en-US" sz="3477">
                <a:solidFill>
                  <a:srgbClr val="FFFFFF"/>
                </a:solidFill>
                <a:latin typeface="Tomorrow"/>
              </a:rPr>
              <a:t>LLM, büyük miktarlarda metin verisi üzerinde eğitilmiş, milyarlarca parametreye sahip makine öğrenimi modelleridir.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sp>
      <p:sp>
        <p:nvSpPr>
          <p:cNvPr id="3" name="Freeform 3"/>
          <p:cNvSpPr/>
          <p:nvPr/>
        </p:nvSpPr>
        <p:spPr>
          <a:xfrm>
            <a:off x="651052" y="2750330"/>
            <a:ext cx="16985896" cy="6788977"/>
          </a:xfrm>
          <a:custGeom>
            <a:avLst/>
            <a:gdLst/>
            <a:ahLst/>
            <a:cxnLst/>
            <a:rect l="l" t="t" r="r" b="b"/>
            <a:pathLst>
              <a:path w="16985896" h="6788977">
                <a:moveTo>
                  <a:pt x="0" y="0"/>
                </a:moveTo>
                <a:lnTo>
                  <a:pt x="16985896" y="0"/>
                </a:lnTo>
                <a:lnTo>
                  <a:pt x="16985896" y="6788978"/>
                </a:lnTo>
                <a:lnTo>
                  <a:pt x="0" y="6788978"/>
                </a:lnTo>
                <a:lnTo>
                  <a:pt x="0" y="0"/>
                </a:lnTo>
                <a:close/>
              </a:path>
            </a:pathLst>
          </a:custGeom>
          <a:blipFill>
            <a:blip r:embed="rId5"/>
            <a:stretch>
              <a:fillRect/>
            </a:stretch>
          </a:blipFill>
        </p:spPr>
      </p:sp>
      <p:sp>
        <p:nvSpPr>
          <p:cNvPr id="4" name="TextBox 4"/>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llm nasıl çalışır?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grpSp>
        <p:nvGrpSpPr>
          <p:cNvPr id="6" name="Group 6"/>
          <p:cNvGrpSpPr/>
          <p:nvPr/>
        </p:nvGrpSpPr>
        <p:grpSpPr>
          <a:xfrm>
            <a:off x="1028700" y="2933907"/>
            <a:ext cx="5337617" cy="1207287"/>
            <a:chOff x="0" y="0"/>
            <a:chExt cx="7116823" cy="1609717"/>
          </a:xfrm>
        </p:grpSpPr>
        <p:sp>
          <p:nvSpPr>
            <p:cNvPr id="7" name="Freeform 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8" name="TextBox 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İçerik Oluşturma</a:t>
              </a:r>
            </a:p>
          </p:txBody>
        </p:sp>
      </p:grpSp>
      <p:sp>
        <p:nvSpPr>
          <p:cNvPr id="9" name="TextBox 9"/>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USE CASES</a:t>
            </a:r>
          </a:p>
        </p:txBody>
      </p:sp>
      <p:sp>
        <p:nvSpPr>
          <p:cNvPr id="10" name="Freeform 10"/>
          <p:cNvSpPr/>
          <p:nvPr/>
        </p:nvSpPr>
        <p:spPr>
          <a:xfrm>
            <a:off x="13680018" y="5747144"/>
            <a:ext cx="4110796" cy="4023442"/>
          </a:xfrm>
          <a:custGeom>
            <a:avLst/>
            <a:gdLst/>
            <a:ahLst/>
            <a:cxnLst/>
            <a:rect l="l" t="t" r="r" b="b"/>
            <a:pathLst>
              <a:path w="4110796" h="4023442">
                <a:moveTo>
                  <a:pt x="0" y="0"/>
                </a:moveTo>
                <a:lnTo>
                  <a:pt x="4110796" y="0"/>
                </a:lnTo>
                <a:lnTo>
                  <a:pt x="4110796" y="4023442"/>
                </a:lnTo>
                <a:lnTo>
                  <a:pt x="0" y="4023442"/>
                </a:lnTo>
                <a:lnTo>
                  <a:pt x="0" y="0"/>
                </a:lnTo>
                <a:close/>
              </a:path>
            </a:pathLst>
          </a:custGeom>
          <a:blipFill>
            <a:blip r:embed="rId7"/>
            <a:stretch>
              <a:fillRect/>
            </a:stretch>
          </a:blipFill>
        </p:spPr>
      </p:sp>
      <p:grpSp>
        <p:nvGrpSpPr>
          <p:cNvPr id="11" name="Group 11"/>
          <p:cNvGrpSpPr/>
          <p:nvPr/>
        </p:nvGrpSpPr>
        <p:grpSpPr>
          <a:xfrm>
            <a:off x="1028700" y="4539856"/>
            <a:ext cx="5337617" cy="1207287"/>
            <a:chOff x="0" y="0"/>
            <a:chExt cx="7116823" cy="1609717"/>
          </a:xfrm>
        </p:grpSpPr>
        <p:sp>
          <p:nvSpPr>
            <p:cNvPr id="12" name="Freeform 12"/>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13" name="TextBox 13"/>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Analizi</a:t>
              </a:r>
            </a:p>
          </p:txBody>
        </p:sp>
      </p:grpSp>
      <p:grpSp>
        <p:nvGrpSpPr>
          <p:cNvPr id="14" name="Group 14"/>
          <p:cNvGrpSpPr/>
          <p:nvPr/>
        </p:nvGrpSpPr>
        <p:grpSpPr>
          <a:xfrm>
            <a:off x="1021921" y="6147194"/>
            <a:ext cx="5344396" cy="1207287"/>
            <a:chOff x="0" y="0"/>
            <a:chExt cx="7125862" cy="1609717"/>
          </a:xfrm>
        </p:grpSpPr>
        <p:sp>
          <p:nvSpPr>
            <p:cNvPr id="15" name="Freeform 15"/>
            <p:cNvSpPr/>
            <p:nvPr/>
          </p:nvSpPr>
          <p:spPr>
            <a:xfrm>
              <a:off x="0" y="0"/>
              <a:ext cx="7125862" cy="1609717"/>
            </a:xfrm>
            <a:custGeom>
              <a:avLst/>
              <a:gdLst/>
              <a:ahLst/>
              <a:cxnLst/>
              <a:rect l="l" t="t" r="r" b="b"/>
              <a:pathLst>
                <a:path w="7125862" h="1609717">
                  <a:moveTo>
                    <a:pt x="0" y="0"/>
                  </a:moveTo>
                  <a:lnTo>
                    <a:pt x="7125862" y="0"/>
                  </a:lnTo>
                  <a:lnTo>
                    <a:pt x="7125862"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504" b="-4504"/>
              </a:stretch>
            </a:blipFill>
          </p:spPr>
        </p:sp>
        <p:sp>
          <p:nvSpPr>
            <p:cNvPr id="16" name="TextBox 16"/>
            <p:cNvSpPr txBox="1"/>
            <p:nvPr/>
          </p:nvSpPr>
          <p:spPr>
            <a:xfrm>
              <a:off x="407882" y="506701"/>
              <a:ext cx="6310098"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ile Sohbet Uygulamaları</a:t>
              </a:r>
            </a:p>
          </p:txBody>
        </p:sp>
      </p:grpSp>
      <p:grpSp>
        <p:nvGrpSpPr>
          <p:cNvPr id="17" name="Group 17"/>
          <p:cNvGrpSpPr/>
          <p:nvPr/>
        </p:nvGrpSpPr>
        <p:grpSpPr>
          <a:xfrm>
            <a:off x="1028700" y="7754531"/>
            <a:ext cx="5337617" cy="1207287"/>
            <a:chOff x="0" y="0"/>
            <a:chExt cx="7116823" cy="1609717"/>
          </a:xfrm>
        </p:grpSpPr>
        <p:sp>
          <p:nvSpPr>
            <p:cNvPr id="18" name="Freeform 18"/>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19" name="TextBox 19"/>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Kişiselleştirilmiş Hizmet</a:t>
              </a:r>
            </a:p>
          </p:txBody>
        </p:sp>
      </p:grpSp>
      <p:grpSp>
        <p:nvGrpSpPr>
          <p:cNvPr id="20" name="Group 20"/>
          <p:cNvGrpSpPr/>
          <p:nvPr/>
        </p:nvGrpSpPr>
        <p:grpSpPr>
          <a:xfrm>
            <a:off x="7197477" y="2933907"/>
            <a:ext cx="5337617" cy="1207287"/>
            <a:chOff x="0" y="0"/>
            <a:chExt cx="7116823" cy="1609717"/>
          </a:xfrm>
        </p:grpSpPr>
        <p:sp>
          <p:nvSpPr>
            <p:cNvPr id="21" name="Freeform 21"/>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22" name="TextBox 22"/>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Müşteri Hizmetleri</a:t>
              </a:r>
            </a:p>
          </p:txBody>
        </p:sp>
      </p:grpSp>
      <p:grpSp>
        <p:nvGrpSpPr>
          <p:cNvPr id="23" name="Group 23"/>
          <p:cNvGrpSpPr/>
          <p:nvPr/>
        </p:nvGrpSpPr>
        <p:grpSpPr>
          <a:xfrm>
            <a:off x="7197477" y="4539856"/>
            <a:ext cx="5337617" cy="1207287"/>
            <a:chOff x="0" y="0"/>
            <a:chExt cx="7116823" cy="1609717"/>
          </a:xfrm>
        </p:grpSpPr>
        <p:sp>
          <p:nvSpPr>
            <p:cNvPr id="24" name="Freeform 24"/>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25" name="TextBox 25"/>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Mühendislik / Kodlama / Analiz</a:t>
              </a:r>
            </a:p>
          </p:txBody>
        </p:sp>
      </p:grpSp>
      <p:grpSp>
        <p:nvGrpSpPr>
          <p:cNvPr id="26" name="Group 26"/>
          <p:cNvGrpSpPr/>
          <p:nvPr/>
        </p:nvGrpSpPr>
        <p:grpSpPr>
          <a:xfrm>
            <a:off x="7197477" y="6147194"/>
            <a:ext cx="5337617" cy="1207287"/>
            <a:chOff x="0" y="0"/>
            <a:chExt cx="7116823" cy="1609717"/>
          </a:xfrm>
        </p:grpSpPr>
        <p:sp>
          <p:nvSpPr>
            <p:cNvPr id="27" name="Freeform 2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28" name="TextBox 2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Tasarım</a:t>
              </a:r>
            </a:p>
          </p:txBody>
        </p:sp>
      </p:grpSp>
      <p:grpSp>
        <p:nvGrpSpPr>
          <p:cNvPr id="29" name="Group 29"/>
          <p:cNvGrpSpPr/>
          <p:nvPr/>
        </p:nvGrpSpPr>
        <p:grpSpPr>
          <a:xfrm>
            <a:off x="7197477" y="7754531"/>
            <a:ext cx="5337617" cy="1207287"/>
            <a:chOff x="0" y="0"/>
            <a:chExt cx="7116823" cy="1609717"/>
          </a:xfrm>
        </p:grpSpPr>
        <p:sp>
          <p:nvSpPr>
            <p:cNvPr id="30" name="Freeform 30"/>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sp>
        <p:sp>
          <p:nvSpPr>
            <p:cNvPr id="31" name="TextBox 31"/>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Ses Analizi</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OLASI ZORLUKLAR</a:t>
            </a:r>
          </a:p>
        </p:txBody>
      </p:sp>
      <p:sp>
        <p:nvSpPr>
          <p:cNvPr id="4" name="Freeform 4"/>
          <p:cNvSpPr/>
          <p:nvPr/>
        </p:nvSpPr>
        <p:spPr>
          <a:xfrm>
            <a:off x="1668729"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006380" y="3669001"/>
            <a:ext cx="1695450"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Belirsizlik</a:t>
            </a:r>
          </a:p>
        </p:txBody>
      </p:sp>
      <p:sp>
        <p:nvSpPr>
          <p:cNvPr id="6" name="Freeform 6"/>
          <p:cNvSpPr/>
          <p:nvPr/>
        </p:nvSpPr>
        <p:spPr>
          <a:xfrm>
            <a:off x="1668729" y="460396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006380" y="4793667"/>
            <a:ext cx="3276600"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Sınırlı model bilgisi</a:t>
            </a:r>
          </a:p>
        </p:txBody>
      </p:sp>
      <p:sp>
        <p:nvSpPr>
          <p:cNvPr id="8" name="Freeform 8"/>
          <p:cNvSpPr/>
          <p:nvPr/>
        </p:nvSpPr>
        <p:spPr>
          <a:xfrm>
            <a:off x="1668729"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006380" y="5919522"/>
            <a:ext cx="137398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Önyargı</a:t>
            </a:r>
          </a:p>
        </p:txBody>
      </p:sp>
      <p:sp>
        <p:nvSpPr>
          <p:cNvPr id="10" name="Freeform 10"/>
          <p:cNvSpPr/>
          <p:nvPr/>
        </p:nvSpPr>
        <p:spPr>
          <a:xfrm>
            <a:off x="1668729" y="6852475"/>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3045670" y="7045377"/>
            <a:ext cx="4295775"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Modelin öngörülemezliği</a:t>
            </a:r>
          </a:p>
        </p:txBody>
      </p:sp>
      <p:sp>
        <p:nvSpPr>
          <p:cNvPr id="12" name="Freeform 12"/>
          <p:cNvSpPr/>
          <p:nvPr/>
        </p:nvSpPr>
        <p:spPr>
          <a:xfrm>
            <a:off x="1668729" y="8138654"/>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006380" y="8328354"/>
            <a:ext cx="3081933"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Uzunluk ve ayrıntı</a:t>
            </a:r>
          </a:p>
        </p:txBody>
      </p:sp>
      <p:sp>
        <p:nvSpPr>
          <p:cNvPr id="14" name="Freeform 14"/>
          <p:cNvSpPr/>
          <p:nvPr/>
        </p:nvSpPr>
        <p:spPr>
          <a:xfrm>
            <a:off x="10542330"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1877637" y="3669001"/>
            <a:ext cx="230624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Etik hususlar</a:t>
            </a:r>
          </a:p>
        </p:txBody>
      </p:sp>
      <p:sp>
        <p:nvSpPr>
          <p:cNvPr id="16" name="Freeform 16"/>
          <p:cNvSpPr/>
          <p:nvPr/>
        </p:nvSpPr>
        <p:spPr>
          <a:xfrm>
            <a:off x="10542330" y="4602366"/>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1881060" y="4790465"/>
            <a:ext cx="473821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Değerlendirme ve ölçümler</a:t>
            </a:r>
          </a:p>
        </p:txBody>
      </p:sp>
      <p:sp>
        <p:nvSpPr>
          <p:cNvPr id="18" name="Freeform 18"/>
          <p:cNvSpPr/>
          <p:nvPr/>
        </p:nvSpPr>
        <p:spPr>
          <a:xfrm>
            <a:off x="10542330"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11918802" y="5916320"/>
            <a:ext cx="4662726"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Uç durumların ele alınması</a:t>
            </a:r>
          </a:p>
        </p:txBody>
      </p:sp>
      <p:sp>
        <p:nvSpPr>
          <p:cNvPr id="20" name="Freeform 20"/>
          <p:cNvSpPr/>
          <p:nvPr/>
        </p:nvSpPr>
        <p:spPr>
          <a:xfrm>
            <a:off x="10542330" y="685567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11918802" y="7042175"/>
            <a:ext cx="3257947"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Kaynak yetersizliği</a:t>
            </a:r>
          </a:p>
        </p:txBody>
      </p:sp>
      <p:sp>
        <p:nvSpPr>
          <p:cNvPr id="22" name="Freeform 22"/>
          <p:cNvSpPr/>
          <p:nvPr/>
        </p:nvSpPr>
        <p:spPr>
          <a:xfrm>
            <a:off x="15176749" y="150336"/>
            <a:ext cx="2324320" cy="2970377"/>
          </a:xfrm>
          <a:custGeom>
            <a:avLst/>
            <a:gdLst/>
            <a:ahLst/>
            <a:cxnLst/>
            <a:rect l="l" t="t" r="r" b="b"/>
            <a:pathLst>
              <a:path w="2324320" h="2970377">
                <a:moveTo>
                  <a:pt x="0" y="0"/>
                </a:moveTo>
                <a:lnTo>
                  <a:pt x="2324320" y="0"/>
                </a:lnTo>
                <a:lnTo>
                  <a:pt x="2324320" y="2970378"/>
                </a:lnTo>
                <a:lnTo>
                  <a:pt x="0" y="2970378"/>
                </a:lnTo>
                <a:lnTo>
                  <a:pt x="0" y="0"/>
                </a:lnTo>
                <a:close/>
              </a:path>
            </a:pathLst>
          </a:custGeom>
          <a:blipFill>
            <a:blip r:embed="rId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7033091" y="4701857"/>
            <a:ext cx="4221817" cy="788035"/>
          </a:xfrm>
          <a:prstGeom prst="rect">
            <a:avLst/>
          </a:prstGeom>
        </p:spPr>
        <p:txBody>
          <a:bodyPr lIns="0" tIns="0" rIns="0" bIns="0" rtlCol="0" anchor="t">
            <a:spAutoFit/>
          </a:bodyPr>
          <a:lstStyle/>
          <a:p>
            <a:pPr marL="0" lvl="0" indent="0" algn="l">
              <a:lnSpc>
                <a:spcPts val="6439"/>
              </a:lnSpc>
              <a:spcBef>
                <a:spcPct val="0"/>
              </a:spcBef>
            </a:pPr>
            <a:r>
              <a:rPr lang="en-US" sz="4599">
                <a:solidFill>
                  <a:srgbClr val="FFFFFF"/>
                </a:solidFill>
                <a:latin typeface="HK Modular"/>
              </a:rPr>
              <a:t>UYGULAMA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4806763" y="-924257"/>
            <a:ext cx="20550468" cy="10611514"/>
          </a:xfrm>
          <a:custGeom>
            <a:avLst/>
            <a:gdLst/>
            <a:ahLst/>
            <a:cxnLst/>
            <a:rect l="l" t="t" r="r" b="b"/>
            <a:pathLst>
              <a:path w="20550468" h="10611514">
                <a:moveTo>
                  <a:pt x="0" y="0"/>
                </a:moveTo>
                <a:lnTo>
                  <a:pt x="20550467" y="0"/>
                </a:lnTo>
                <a:lnTo>
                  <a:pt x="20550467"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987356" y="-131582"/>
            <a:ext cx="8962228" cy="9026164"/>
          </a:xfrm>
          <a:custGeom>
            <a:avLst/>
            <a:gdLst/>
            <a:ahLst/>
            <a:cxnLst/>
            <a:rect l="l" t="t" r="r" b="b"/>
            <a:pathLst>
              <a:path w="8962228" h="9026164">
                <a:moveTo>
                  <a:pt x="0" y="0"/>
                </a:moveTo>
                <a:lnTo>
                  <a:pt x="8962229" y="0"/>
                </a:lnTo>
                <a:lnTo>
                  <a:pt x="8962229" y="9026164"/>
                </a:lnTo>
                <a:lnTo>
                  <a:pt x="0" y="902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923768" y="2783855"/>
            <a:ext cx="7089405" cy="410407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Geleceğe nasıl bakmalıyız?</a:t>
            </a:r>
          </a:p>
        </p:txBody>
      </p:sp>
      <p:sp>
        <p:nvSpPr>
          <p:cNvPr id="5" name="Freeform 5"/>
          <p:cNvSpPr/>
          <p:nvPr/>
        </p:nvSpPr>
        <p:spPr>
          <a:xfrm>
            <a:off x="-571205" y="6596563"/>
            <a:ext cx="3879750" cy="3963985"/>
          </a:xfrm>
          <a:custGeom>
            <a:avLst/>
            <a:gdLst/>
            <a:ahLst/>
            <a:cxnLst/>
            <a:rect l="l" t="t" r="r" b="b"/>
            <a:pathLst>
              <a:path w="3879750" h="3963985">
                <a:moveTo>
                  <a:pt x="0" y="0"/>
                </a:moveTo>
                <a:lnTo>
                  <a:pt x="3879750" y="0"/>
                </a:lnTo>
                <a:lnTo>
                  <a:pt x="3879750" y="3963985"/>
                </a:lnTo>
                <a:lnTo>
                  <a:pt x="0" y="3963985"/>
                </a:lnTo>
                <a:lnTo>
                  <a:pt x="0" y="0"/>
                </a:lnTo>
                <a:close/>
              </a:path>
            </a:pathLst>
          </a:custGeom>
          <a:blipFill>
            <a:blip r:embed="rId7"/>
            <a:stretch>
              <a:fillRect/>
            </a:stretch>
          </a:blipFill>
        </p:spPr>
      </p:sp>
      <p:sp>
        <p:nvSpPr>
          <p:cNvPr id="6" name="Freeform 6"/>
          <p:cNvSpPr/>
          <p:nvPr/>
        </p:nvSpPr>
        <p:spPr>
          <a:xfrm>
            <a:off x="10542440" y="1539377"/>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8"/>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84761" y="6528184"/>
            <a:ext cx="927210" cy="927210"/>
          </a:xfrm>
          <a:custGeom>
            <a:avLst/>
            <a:gdLst/>
            <a:ahLst/>
            <a:cxnLst/>
            <a:rect l="l" t="t" r="r" b="b"/>
            <a:pathLst>
              <a:path w="927210" h="927210">
                <a:moveTo>
                  <a:pt x="0" y="0"/>
                </a:moveTo>
                <a:lnTo>
                  <a:pt x="927210" y="0"/>
                </a:lnTo>
                <a:lnTo>
                  <a:pt x="927210" y="927210"/>
                </a:lnTo>
                <a:lnTo>
                  <a:pt x="0" y="92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38886" y="8096874"/>
            <a:ext cx="1907019" cy="374469"/>
          </a:xfrm>
          <a:custGeom>
            <a:avLst/>
            <a:gdLst/>
            <a:ahLst/>
            <a:cxnLst/>
            <a:rect l="l" t="t" r="r" b="b"/>
            <a:pathLst>
              <a:path w="1907019" h="374469">
                <a:moveTo>
                  <a:pt x="0" y="0"/>
                </a:moveTo>
                <a:lnTo>
                  <a:pt x="1907019" y="0"/>
                </a:lnTo>
                <a:lnTo>
                  <a:pt x="1907019" y="374470"/>
                </a:lnTo>
                <a:lnTo>
                  <a:pt x="0" y="374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580474" y="2559455"/>
            <a:ext cx="565947" cy="565947"/>
          </a:xfrm>
          <a:custGeom>
            <a:avLst/>
            <a:gdLst/>
            <a:ahLst/>
            <a:cxnLst/>
            <a:rect l="l" t="t" r="r" b="b"/>
            <a:pathLst>
              <a:path w="565947" h="565947">
                <a:moveTo>
                  <a:pt x="0" y="0"/>
                </a:moveTo>
                <a:lnTo>
                  <a:pt x="565947" y="0"/>
                </a:lnTo>
                <a:lnTo>
                  <a:pt x="565947" y="565947"/>
                </a:lnTo>
                <a:lnTo>
                  <a:pt x="0" y="565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509422" y="5334090"/>
            <a:ext cx="677888" cy="725014"/>
          </a:xfrm>
          <a:custGeom>
            <a:avLst/>
            <a:gdLst/>
            <a:ahLst/>
            <a:cxnLst/>
            <a:rect l="l" t="t" r="r" b="b"/>
            <a:pathLst>
              <a:path w="677888" h="725014">
                <a:moveTo>
                  <a:pt x="0" y="0"/>
                </a:moveTo>
                <a:lnTo>
                  <a:pt x="677888" y="0"/>
                </a:lnTo>
                <a:lnTo>
                  <a:pt x="677888" y="725014"/>
                </a:lnTo>
                <a:lnTo>
                  <a:pt x="0" y="725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192717" y="3787488"/>
            <a:ext cx="1341463" cy="1079877"/>
          </a:xfrm>
          <a:custGeom>
            <a:avLst/>
            <a:gdLst/>
            <a:ahLst/>
            <a:cxnLst/>
            <a:rect l="l" t="t" r="r" b="b"/>
            <a:pathLst>
              <a:path w="1341463" h="1079877">
                <a:moveTo>
                  <a:pt x="0" y="0"/>
                </a:moveTo>
                <a:lnTo>
                  <a:pt x="1341462" y="0"/>
                </a:lnTo>
                <a:lnTo>
                  <a:pt x="1341462" y="1079877"/>
                </a:lnTo>
                <a:lnTo>
                  <a:pt x="0" y="10798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5599298" y="463189"/>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tanışma</a:t>
            </a:r>
          </a:p>
        </p:txBody>
      </p:sp>
      <p:sp>
        <p:nvSpPr>
          <p:cNvPr id="9" name="TextBox 9"/>
          <p:cNvSpPr txBox="1"/>
          <p:nvPr/>
        </p:nvSpPr>
        <p:spPr>
          <a:xfrm>
            <a:off x="6486349" y="2556678"/>
            <a:ext cx="276036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Şevket AY</a:t>
            </a:r>
          </a:p>
        </p:txBody>
      </p:sp>
      <p:sp>
        <p:nvSpPr>
          <p:cNvPr id="10" name="TextBox 10"/>
          <p:cNvSpPr txBox="1"/>
          <p:nvPr/>
        </p:nvSpPr>
        <p:spPr>
          <a:xfrm>
            <a:off x="6441033" y="6706039"/>
            <a:ext cx="1661335"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a:t>
            </a:r>
          </a:p>
        </p:txBody>
      </p:sp>
      <p:sp>
        <p:nvSpPr>
          <p:cNvPr id="11" name="TextBox 11"/>
          <p:cNvSpPr txBox="1"/>
          <p:nvPr/>
        </p:nvSpPr>
        <p:spPr>
          <a:xfrm>
            <a:off x="6415297" y="7998359"/>
            <a:ext cx="2185462"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sevketay09</a:t>
            </a:r>
          </a:p>
        </p:txBody>
      </p:sp>
      <p:sp>
        <p:nvSpPr>
          <p:cNvPr id="12" name="TextBox 12"/>
          <p:cNvSpPr txBox="1"/>
          <p:nvPr/>
        </p:nvSpPr>
        <p:spPr>
          <a:xfrm>
            <a:off x="6441033" y="5410847"/>
            <a:ext cx="800808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Intertech - Uzman Yapay Zeka Araştırmacısı</a:t>
            </a:r>
          </a:p>
        </p:txBody>
      </p:sp>
      <p:sp>
        <p:nvSpPr>
          <p:cNvPr id="13" name="TextBox 13"/>
          <p:cNvSpPr txBox="1"/>
          <p:nvPr/>
        </p:nvSpPr>
        <p:spPr>
          <a:xfrm>
            <a:off x="6389561" y="4116400"/>
            <a:ext cx="6573728"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SUBÜ - Bilgisayar Mühendisliği (YL)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630900" y="3709586"/>
            <a:ext cx="16628400" cy="4897711"/>
          </a:xfrm>
          <a:custGeom>
            <a:avLst/>
            <a:gdLst/>
            <a:ahLst/>
            <a:cxnLst/>
            <a:rect l="l" t="t" r="r" b="b"/>
            <a:pathLst>
              <a:path w="16628400" h="4897711">
                <a:moveTo>
                  <a:pt x="0" y="0"/>
                </a:moveTo>
                <a:lnTo>
                  <a:pt x="16628400" y="0"/>
                </a:lnTo>
                <a:lnTo>
                  <a:pt x="16628400" y="4897711"/>
                </a:lnTo>
                <a:lnTo>
                  <a:pt x="0" y="4897711"/>
                </a:lnTo>
                <a:lnTo>
                  <a:pt x="0" y="0"/>
                </a:lnTo>
                <a:close/>
              </a:path>
            </a:pathLst>
          </a:custGeom>
          <a:blipFill>
            <a:blip r:embed="rId5"/>
            <a:stretch>
              <a:fillRect/>
            </a:stretch>
          </a:blipFill>
        </p:spPr>
      </p:sp>
      <p:sp>
        <p:nvSpPr>
          <p:cNvPr id="4" name="Freeform 4"/>
          <p:cNvSpPr/>
          <p:nvPr/>
        </p:nvSpPr>
        <p:spPr>
          <a:xfrm>
            <a:off x="14833174" y="112903"/>
            <a:ext cx="3454826" cy="4278422"/>
          </a:xfrm>
          <a:custGeom>
            <a:avLst/>
            <a:gdLst/>
            <a:ahLst/>
            <a:cxnLst/>
            <a:rect l="l" t="t" r="r" b="b"/>
            <a:pathLst>
              <a:path w="3454826" h="4278422">
                <a:moveTo>
                  <a:pt x="0" y="0"/>
                </a:moveTo>
                <a:lnTo>
                  <a:pt x="3454826" y="0"/>
                </a:lnTo>
                <a:lnTo>
                  <a:pt x="3454826" y="4278422"/>
                </a:lnTo>
                <a:lnTo>
                  <a:pt x="0" y="4278422"/>
                </a:lnTo>
                <a:lnTo>
                  <a:pt x="0" y="0"/>
                </a:lnTo>
                <a:close/>
              </a:path>
            </a:pathLst>
          </a:custGeom>
          <a:blipFill>
            <a:blip r:embed="rId6"/>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9668" y="4658625"/>
            <a:ext cx="16808663" cy="864975"/>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DİNLEDİĞİNİZ İÇİN 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5"/>
            <a:stretch>
              <a:fillRect/>
            </a:stretch>
          </a:blipFill>
        </p:spPr>
      </p:sp>
      <p:sp>
        <p:nvSpPr>
          <p:cNvPr id="4" name="TextBox 4"/>
          <p:cNvSpPr txBox="1"/>
          <p:nvPr/>
        </p:nvSpPr>
        <p:spPr>
          <a:xfrm>
            <a:off x="6283078" y="1231891"/>
            <a:ext cx="4220652" cy="775320"/>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CONTENTS</a:t>
            </a:r>
          </a:p>
        </p:txBody>
      </p:sp>
      <p:sp>
        <p:nvSpPr>
          <p:cNvPr id="5" name="TextBox 5"/>
          <p:cNvSpPr txBox="1"/>
          <p:nvPr/>
        </p:nvSpPr>
        <p:spPr>
          <a:xfrm>
            <a:off x="7886371" y="2760473"/>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Zekanın Gelişimi</a:t>
            </a:r>
          </a:p>
        </p:txBody>
      </p:sp>
      <p:grpSp>
        <p:nvGrpSpPr>
          <p:cNvPr id="6" name="Group 6"/>
          <p:cNvGrpSpPr/>
          <p:nvPr/>
        </p:nvGrpSpPr>
        <p:grpSpPr>
          <a:xfrm>
            <a:off x="6888260" y="2682969"/>
            <a:ext cx="833648" cy="833648"/>
            <a:chOff x="0" y="0"/>
            <a:chExt cx="1111530" cy="1111530"/>
          </a:xfrm>
        </p:grpSpPr>
        <p:sp>
          <p:nvSpPr>
            <p:cNvPr id="7" name="Freeform 7"/>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sp>
        <p:sp>
          <p:nvSpPr>
            <p:cNvPr id="8" name="TextBox 8"/>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u="none" strike="noStrike">
                  <a:solidFill>
                    <a:srgbClr val="FFFFFF"/>
                  </a:solidFill>
                  <a:latin typeface="HK Modular"/>
                </a:rPr>
                <a:t>1</a:t>
              </a:r>
            </a:p>
          </p:txBody>
        </p:sp>
      </p:grpSp>
      <p:sp>
        <p:nvSpPr>
          <p:cNvPr id="9" name="TextBox 9"/>
          <p:cNvSpPr txBox="1"/>
          <p:nvPr/>
        </p:nvSpPr>
        <p:spPr>
          <a:xfrm>
            <a:off x="7886371" y="3717147"/>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 Alt Dalları</a:t>
            </a:r>
          </a:p>
        </p:txBody>
      </p:sp>
      <p:grpSp>
        <p:nvGrpSpPr>
          <p:cNvPr id="10" name="Group 10"/>
          <p:cNvGrpSpPr/>
          <p:nvPr/>
        </p:nvGrpSpPr>
        <p:grpSpPr>
          <a:xfrm>
            <a:off x="6888260" y="3639643"/>
            <a:ext cx="833648" cy="833648"/>
            <a:chOff x="0" y="0"/>
            <a:chExt cx="1111530" cy="1111530"/>
          </a:xfrm>
        </p:grpSpPr>
        <p:sp>
          <p:nvSpPr>
            <p:cNvPr id="11" name="Freeform 11"/>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sp>
        <p:sp>
          <p:nvSpPr>
            <p:cNvPr id="12" name="TextBox 12"/>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sp>
        <p:nvSpPr>
          <p:cNvPr id="13" name="TextBox 13"/>
          <p:cNvSpPr txBox="1"/>
          <p:nvPr/>
        </p:nvSpPr>
        <p:spPr>
          <a:xfrm>
            <a:off x="7886371" y="4673821"/>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Üretken Yapay Zeka</a:t>
            </a:r>
          </a:p>
        </p:txBody>
      </p:sp>
      <p:grpSp>
        <p:nvGrpSpPr>
          <p:cNvPr id="14" name="Group 14"/>
          <p:cNvGrpSpPr/>
          <p:nvPr/>
        </p:nvGrpSpPr>
        <p:grpSpPr>
          <a:xfrm>
            <a:off x="6888260" y="4596317"/>
            <a:ext cx="833648" cy="833648"/>
            <a:chOff x="0" y="0"/>
            <a:chExt cx="1111530" cy="1111530"/>
          </a:xfrm>
        </p:grpSpPr>
        <p:sp>
          <p:nvSpPr>
            <p:cNvPr id="15" name="Freeform 15"/>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sp>
        <p:sp>
          <p:nvSpPr>
            <p:cNvPr id="16" name="TextBox 16"/>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sp>
        <p:nvSpPr>
          <p:cNvPr id="17" name="TextBox 17"/>
          <p:cNvSpPr txBox="1"/>
          <p:nvPr/>
        </p:nvSpPr>
        <p:spPr>
          <a:xfrm>
            <a:off x="7886371" y="563049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Large Language Models</a:t>
            </a:r>
          </a:p>
        </p:txBody>
      </p:sp>
      <p:grpSp>
        <p:nvGrpSpPr>
          <p:cNvPr id="18" name="Group 18"/>
          <p:cNvGrpSpPr/>
          <p:nvPr/>
        </p:nvGrpSpPr>
        <p:grpSpPr>
          <a:xfrm>
            <a:off x="6888260" y="5552991"/>
            <a:ext cx="833648" cy="833648"/>
            <a:chOff x="0" y="0"/>
            <a:chExt cx="1111530" cy="1111530"/>
          </a:xfrm>
        </p:grpSpPr>
        <p:sp>
          <p:nvSpPr>
            <p:cNvPr id="19" name="Freeform 1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sp>
        <p:sp>
          <p:nvSpPr>
            <p:cNvPr id="20" name="TextBox 20"/>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grpSp>
      <p:sp>
        <p:nvSpPr>
          <p:cNvPr id="21" name="TextBox 21"/>
          <p:cNvSpPr txBox="1"/>
          <p:nvPr/>
        </p:nvSpPr>
        <p:spPr>
          <a:xfrm>
            <a:off x="7886371" y="6587169"/>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Use Cases</a:t>
            </a:r>
          </a:p>
        </p:txBody>
      </p:sp>
      <p:grpSp>
        <p:nvGrpSpPr>
          <p:cNvPr id="22" name="Group 22"/>
          <p:cNvGrpSpPr/>
          <p:nvPr/>
        </p:nvGrpSpPr>
        <p:grpSpPr>
          <a:xfrm>
            <a:off x="6888260" y="6509665"/>
            <a:ext cx="833648" cy="833648"/>
            <a:chOff x="0" y="0"/>
            <a:chExt cx="1111530" cy="1111530"/>
          </a:xfrm>
        </p:grpSpPr>
        <p:sp>
          <p:nvSpPr>
            <p:cNvPr id="23" name="Freeform 23"/>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sp>
        <p:sp>
          <p:nvSpPr>
            <p:cNvPr id="24" name="TextBox 24"/>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5</a:t>
              </a:r>
            </a:p>
          </p:txBody>
        </p:sp>
      </p:grpSp>
      <p:sp>
        <p:nvSpPr>
          <p:cNvPr id="25" name="TextBox 25"/>
          <p:cNvSpPr txBox="1"/>
          <p:nvPr/>
        </p:nvSpPr>
        <p:spPr>
          <a:xfrm>
            <a:off x="7886371" y="7544642"/>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Olası Zorluklar</a:t>
            </a:r>
          </a:p>
        </p:txBody>
      </p:sp>
      <p:grpSp>
        <p:nvGrpSpPr>
          <p:cNvPr id="26" name="Group 26"/>
          <p:cNvGrpSpPr/>
          <p:nvPr/>
        </p:nvGrpSpPr>
        <p:grpSpPr>
          <a:xfrm>
            <a:off x="6888260" y="7467138"/>
            <a:ext cx="833648" cy="833669"/>
            <a:chOff x="0" y="0"/>
            <a:chExt cx="1111530" cy="1111558"/>
          </a:xfrm>
        </p:grpSpPr>
        <p:sp>
          <p:nvSpPr>
            <p:cNvPr id="27" name="Freeform 27"/>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sp>
        <p:sp>
          <p:nvSpPr>
            <p:cNvPr id="28" name="TextBox 28"/>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6</a:t>
              </a:r>
            </a:p>
          </p:txBody>
        </p:sp>
      </p:grpSp>
      <p:sp>
        <p:nvSpPr>
          <p:cNvPr id="29" name="TextBox 29"/>
          <p:cNvSpPr txBox="1"/>
          <p:nvPr/>
        </p:nvSpPr>
        <p:spPr>
          <a:xfrm>
            <a:off x="7886371" y="850213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Geleceğe Nasıl Bakmalıyız?</a:t>
            </a:r>
          </a:p>
        </p:txBody>
      </p:sp>
      <p:grpSp>
        <p:nvGrpSpPr>
          <p:cNvPr id="30" name="Group 30"/>
          <p:cNvGrpSpPr/>
          <p:nvPr/>
        </p:nvGrpSpPr>
        <p:grpSpPr>
          <a:xfrm>
            <a:off x="6888260" y="8424631"/>
            <a:ext cx="833648" cy="833669"/>
            <a:chOff x="0" y="0"/>
            <a:chExt cx="1111530" cy="1111558"/>
          </a:xfrm>
        </p:grpSpPr>
        <p:sp>
          <p:nvSpPr>
            <p:cNvPr id="31" name="Freeform 31"/>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sp>
        <p:sp>
          <p:nvSpPr>
            <p:cNvPr id="32" name="TextBox 32"/>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2226446" y="4402996"/>
            <a:ext cx="2238367" cy="2252445"/>
          </a:xfrm>
          <a:custGeom>
            <a:avLst/>
            <a:gdLst/>
            <a:ahLst/>
            <a:cxnLst/>
            <a:rect l="l" t="t" r="r" b="b"/>
            <a:pathLst>
              <a:path w="2238367" h="2252445">
                <a:moveTo>
                  <a:pt x="0" y="0"/>
                </a:moveTo>
                <a:lnTo>
                  <a:pt x="2238367" y="0"/>
                </a:lnTo>
                <a:lnTo>
                  <a:pt x="2238367" y="2252444"/>
                </a:lnTo>
                <a:lnTo>
                  <a:pt x="0" y="2252444"/>
                </a:lnTo>
                <a:lnTo>
                  <a:pt x="0" y="0"/>
                </a:lnTo>
                <a:close/>
              </a:path>
            </a:pathLst>
          </a:custGeom>
          <a:blipFill>
            <a:blip r:embed="rId5"/>
            <a:stretch>
              <a:fillRect/>
            </a:stretch>
          </a:blipFill>
        </p:spPr>
      </p:sp>
      <p:sp>
        <p:nvSpPr>
          <p:cNvPr id="7" name="Freeform 7"/>
          <p:cNvSpPr/>
          <p:nvPr/>
        </p:nvSpPr>
        <p:spPr>
          <a:xfrm>
            <a:off x="7999287" y="4461847"/>
            <a:ext cx="2134742" cy="2134742"/>
          </a:xfrm>
          <a:custGeom>
            <a:avLst/>
            <a:gdLst/>
            <a:ahLst/>
            <a:cxnLst/>
            <a:rect l="l" t="t" r="r" b="b"/>
            <a:pathLst>
              <a:path w="2134742" h="2134742">
                <a:moveTo>
                  <a:pt x="0" y="0"/>
                </a:moveTo>
                <a:lnTo>
                  <a:pt x="2134742" y="0"/>
                </a:lnTo>
                <a:lnTo>
                  <a:pt x="2134742" y="2134742"/>
                </a:lnTo>
                <a:lnTo>
                  <a:pt x="0" y="2134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823187" y="4341562"/>
            <a:ext cx="2090274" cy="2375312"/>
          </a:xfrm>
          <a:custGeom>
            <a:avLst/>
            <a:gdLst/>
            <a:ahLst/>
            <a:cxnLst/>
            <a:rect l="l" t="t" r="r" b="b"/>
            <a:pathLst>
              <a:path w="2090274" h="2375312">
                <a:moveTo>
                  <a:pt x="0" y="0"/>
                </a:moveTo>
                <a:lnTo>
                  <a:pt x="2090274" y="0"/>
                </a:lnTo>
                <a:lnTo>
                  <a:pt x="2090274" y="2375312"/>
                </a:lnTo>
                <a:lnTo>
                  <a:pt x="0" y="23753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5227242" y="4776388"/>
            <a:ext cx="2488695" cy="1505661"/>
          </a:xfrm>
          <a:custGeom>
            <a:avLst/>
            <a:gdLst/>
            <a:ahLst/>
            <a:cxnLst/>
            <a:rect l="l" t="t" r="r" b="b"/>
            <a:pathLst>
              <a:path w="2488695" h="1505661">
                <a:moveTo>
                  <a:pt x="0" y="0"/>
                </a:moveTo>
                <a:lnTo>
                  <a:pt x="2488695" y="0"/>
                </a:lnTo>
                <a:lnTo>
                  <a:pt x="2488695"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254557" y="1122483"/>
            <a:ext cx="11723314"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ZEKANIN GELİŞİMİ</a:t>
            </a:r>
          </a:p>
        </p:txBody>
      </p:sp>
      <p:sp>
        <p:nvSpPr>
          <p:cNvPr id="11" name="Freeform 11"/>
          <p:cNvSpPr/>
          <p:nvPr/>
        </p:nvSpPr>
        <p:spPr>
          <a:xfrm>
            <a:off x="10734260" y="4776388"/>
            <a:ext cx="2488695" cy="1505661"/>
          </a:xfrm>
          <a:custGeom>
            <a:avLst/>
            <a:gdLst/>
            <a:ahLst/>
            <a:cxnLst/>
            <a:rect l="l" t="t" r="r" b="b"/>
            <a:pathLst>
              <a:path w="2488695" h="1505661">
                <a:moveTo>
                  <a:pt x="0" y="0"/>
                </a:moveTo>
                <a:lnTo>
                  <a:pt x="2488696" y="0"/>
                </a:lnTo>
                <a:lnTo>
                  <a:pt x="2488696"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7740169" y="6929490"/>
            <a:ext cx="2652977" cy="504890"/>
          </a:xfrm>
          <a:prstGeom prst="rect">
            <a:avLst/>
          </a:prstGeom>
        </p:spPr>
        <p:txBody>
          <a:bodyPr lIns="0" tIns="0" rIns="0" bIns="0" rtlCol="0" anchor="t">
            <a:spAutoFit/>
          </a:bodyPr>
          <a:lstStyle/>
          <a:p>
            <a:pPr algn="ctr">
              <a:lnSpc>
                <a:spcPts val="4196"/>
              </a:lnSpc>
              <a:spcBef>
                <a:spcPct val="0"/>
              </a:spcBef>
            </a:pPr>
            <a:r>
              <a:rPr lang="en-US" sz="2997">
                <a:solidFill>
                  <a:srgbClr val="FFFFFF"/>
                </a:solidFill>
                <a:latin typeface="Colo Pro"/>
              </a:rPr>
              <a:t>GENERATIVE AI</a:t>
            </a:r>
          </a:p>
        </p:txBody>
      </p:sp>
      <p:sp>
        <p:nvSpPr>
          <p:cNvPr id="13" name="TextBox 13"/>
          <p:cNvSpPr txBox="1"/>
          <p:nvPr/>
        </p:nvSpPr>
        <p:spPr>
          <a:xfrm>
            <a:off x="14634276" y="6929490"/>
            <a:ext cx="636058" cy="504890"/>
          </a:xfrm>
          <a:prstGeom prst="rect">
            <a:avLst/>
          </a:prstGeom>
        </p:spPr>
        <p:txBody>
          <a:bodyPr lIns="0" tIns="0" rIns="0" bIns="0" rtlCol="0" anchor="t">
            <a:spAutoFit/>
          </a:bodyPr>
          <a:lstStyle/>
          <a:p>
            <a:pPr algn="ctr">
              <a:lnSpc>
                <a:spcPts val="4196"/>
              </a:lnSpc>
              <a:spcBef>
                <a:spcPct val="0"/>
              </a:spcBef>
            </a:pPr>
            <a:r>
              <a:rPr lang="en-US" sz="2997">
                <a:solidFill>
                  <a:srgbClr val="FFFFFF"/>
                </a:solidFill>
                <a:latin typeface="Colo Pro"/>
              </a:rPr>
              <a:t>AGI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 alt dalları</a:t>
            </a:r>
          </a:p>
        </p:txBody>
      </p:sp>
      <p:sp>
        <p:nvSpPr>
          <p:cNvPr id="4" name="Freeform 4"/>
          <p:cNvSpPr/>
          <p:nvPr/>
        </p:nvSpPr>
        <p:spPr>
          <a:xfrm>
            <a:off x="10706347" y="2208625"/>
            <a:ext cx="7352234" cy="7352234"/>
          </a:xfrm>
          <a:custGeom>
            <a:avLst/>
            <a:gdLst/>
            <a:ahLst/>
            <a:cxnLst/>
            <a:rect l="l" t="t" r="r" b="b"/>
            <a:pathLst>
              <a:path w="7352234" h="7352234">
                <a:moveTo>
                  <a:pt x="0" y="0"/>
                </a:moveTo>
                <a:lnTo>
                  <a:pt x="7352234" y="0"/>
                </a:lnTo>
                <a:lnTo>
                  <a:pt x="7352234" y="7352234"/>
                </a:lnTo>
                <a:lnTo>
                  <a:pt x="0" y="7352234"/>
                </a:lnTo>
                <a:lnTo>
                  <a:pt x="0" y="0"/>
                </a:lnTo>
                <a:close/>
              </a:path>
            </a:pathLst>
          </a:custGeom>
          <a:blipFill>
            <a:blip r:embed="rId5"/>
            <a:stretch>
              <a:fillRect/>
            </a:stretch>
          </a:blipFill>
        </p:spPr>
      </p:sp>
      <p:sp>
        <p:nvSpPr>
          <p:cNvPr id="5" name="Freeform 5"/>
          <p:cNvSpPr/>
          <p:nvPr/>
        </p:nvSpPr>
        <p:spPr>
          <a:xfrm>
            <a:off x="2014877" y="3757157"/>
            <a:ext cx="1821970" cy="1628386"/>
          </a:xfrm>
          <a:custGeom>
            <a:avLst/>
            <a:gdLst/>
            <a:ahLst/>
            <a:cxnLst/>
            <a:rect l="l" t="t" r="r" b="b"/>
            <a:pathLst>
              <a:path w="1821970" h="1628386">
                <a:moveTo>
                  <a:pt x="0" y="0"/>
                </a:moveTo>
                <a:lnTo>
                  <a:pt x="1821970" y="0"/>
                </a:lnTo>
                <a:lnTo>
                  <a:pt x="1821970" y="1628386"/>
                </a:lnTo>
                <a:lnTo>
                  <a:pt x="0" y="162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05148" y="6385610"/>
            <a:ext cx="1641428" cy="1813732"/>
          </a:xfrm>
          <a:custGeom>
            <a:avLst/>
            <a:gdLst/>
            <a:ahLst/>
            <a:cxnLst/>
            <a:rect l="l" t="t" r="r" b="b"/>
            <a:pathLst>
              <a:path w="1641428" h="1813732">
                <a:moveTo>
                  <a:pt x="0" y="0"/>
                </a:moveTo>
                <a:lnTo>
                  <a:pt x="1641428" y="0"/>
                </a:lnTo>
                <a:lnTo>
                  <a:pt x="1641428" y="1813732"/>
                </a:lnTo>
                <a:lnTo>
                  <a:pt x="0" y="1813732"/>
                </a:lnTo>
                <a:lnTo>
                  <a:pt x="0" y="0"/>
                </a:lnTo>
                <a:close/>
              </a:path>
            </a:pathLst>
          </a:custGeom>
          <a:blipFill>
            <a:blip r:embed="rId8"/>
            <a:stretch>
              <a:fillRect/>
            </a:stretch>
          </a:blipFill>
        </p:spPr>
      </p:sp>
      <p:sp>
        <p:nvSpPr>
          <p:cNvPr id="7" name="TextBox 7"/>
          <p:cNvSpPr txBox="1"/>
          <p:nvPr/>
        </p:nvSpPr>
        <p:spPr>
          <a:xfrm>
            <a:off x="4368950" y="4342750"/>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Makine Öğrenmesi</a:t>
            </a:r>
          </a:p>
        </p:txBody>
      </p:sp>
      <p:sp>
        <p:nvSpPr>
          <p:cNvPr id="8" name="TextBox 8"/>
          <p:cNvSpPr txBox="1"/>
          <p:nvPr/>
        </p:nvSpPr>
        <p:spPr>
          <a:xfrm>
            <a:off x="4368950" y="7063876"/>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Derin Öğrenme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25283"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56613" y="543882"/>
            <a:ext cx="10726607" cy="864861"/>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VERI İŞLEMENIN ÖNEMI</a:t>
            </a:r>
          </a:p>
        </p:txBody>
      </p:sp>
      <p:sp>
        <p:nvSpPr>
          <p:cNvPr id="4" name="Freeform 4"/>
          <p:cNvSpPr/>
          <p:nvPr/>
        </p:nvSpPr>
        <p:spPr>
          <a:xfrm>
            <a:off x="6062813" y="3994908"/>
            <a:ext cx="6498015" cy="5263392"/>
          </a:xfrm>
          <a:custGeom>
            <a:avLst/>
            <a:gdLst/>
            <a:ahLst/>
            <a:cxnLst/>
            <a:rect l="l" t="t" r="r" b="b"/>
            <a:pathLst>
              <a:path w="6498015" h="5263392">
                <a:moveTo>
                  <a:pt x="0" y="0"/>
                </a:moveTo>
                <a:lnTo>
                  <a:pt x="6498015" y="0"/>
                </a:lnTo>
                <a:lnTo>
                  <a:pt x="6498015" y="5263392"/>
                </a:lnTo>
                <a:lnTo>
                  <a:pt x="0" y="5263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47035" y="2464083"/>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Veri işleme, makine öğrenmesi ve veri analitiği gibi alanlarda kullanılacak verilerin toplanması, temizlenmesi, dönüştürülmesi ve hazırlanması sürecidir. </a:t>
            </a:r>
          </a:p>
        </p:txBody>
      </p:sp>
      <p:sp>
        <p:nvSpPr>
          <p:cNvPr id="6" name="Freeform 6"/>
          <p:cNvSpPr/>
          <p:nvPr/>
        </p:nvSpPr>
        <p:spPr>
          <a:xfrm>
            <a:off x="12354570"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3" name="Freeform 3"/>
          <p:cNvSpPr/>
          <p:nvPr/>
        </p:nvSpPr>
        <p:spPr>
          <a:xfrm>
            <a:off x="3588634"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144000"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4699366"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6" name="TextBox 6"/>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MAKİNE ÖĞRENMESİ</a:t>
            </a:r>
          </a:p>
        </p:txBody>
      </p:sp>
      <p:sp>
        <p:nvSpPr>
          <p:cNvPr id="7" name="Freeform 7"/>
          <p:cNvSpPr/>
          <p:nvPr/>
        </p:nvSpPr>
        <p:spPr>
          <a:xfrm>
            <a:off x="12294932" y="2801238"/>
            <a:ext cx="4808869" cy="4808869"/>
          </a:xfrm>
          <a:custGeom>
            <a:avLst/>
            <a:gdLst/>
            <a:ahLst/>
            <a:cxnLst/>
            <a:rect l="l" t="t" r="r" b="b"/>
            <a:pathLst>
              <a:path w="4808869" h="4808869">
                <a:moveTo>
                  <a:pt x="0" y="0"/>
                </a:moveTo>
                <a:lnTo>
                  <a:pt x="4808869" y="0"/>
                </a:lnTo>
                <a:lnTo>
                  <a:pt x="4808869" y="4808869"/>
                </a:lnTo>
                <a:lnTo>
                  <a:pt x="0" y="4808869"/>
                </a:lnTo>
                <a:lnTo>
                  <a:pt x="0" y="0"/>
                </a:lnTo>
                <a:close/>
              </a:path>
            </a:pathLst>
          </a:custGeom>
          <a:blipFill>
            <a:blip r:embed="rId5"/>
            <a:stretch>
              <a:fillRect/>
            </a:stretch>
          </a:blipFill>
        </p:spPr>
      </p:sp>
      <p:sp>
        <p:nvSpPr>
          <p:cNvPr id="8" name="TextBox 8"/>
          <p:cNvSpPr txBox="1"/>
          <p:nvPr/>
        </p:nvSpPr>
        <p:spPr>
          <a:xfrm>
            <a:off x="610611" y="3926895"/>
            <a:ext cx="9970999" cy="2114153"/>
          </a:xfrm>
          <a:prstGeom prst="rect">
            <a:avLst/>
          </a:prstGeom>
        </p:spPr>
        <p:txBody>
          <a:bodyPr lIns="0" tIns="0" rIns="0" bIns="0" rtlCol="0" anchor="t">
            <a:spAutoFit/>
          </a:bodyPr>
          <a:lstStyle/>
          <a:p>
            <a:pPr algn="l">
              <a:lnSpc>
                <a:spcPts val="4200"/>
              </a:lnSpc>
            </a:pPr>
            <a:r>
              <a:rPr lang="en-US" sz="3000">
                <a:solidFill>
                  <a:srgbClr val="FEFFFF"/>
                </a:solidFill>
                <a:latin typeface="TT Lakes Neue"/>
              </a:rPr>
              <a:t>Makine öğrenimi, makinelerin verilerden öğrenmesini ve tahmine dayalı modeller sunmasını sağlayan bir yapay zeka türüdür.</a:t>
            </a:r>
          </a:p>
          <a:p>
            <a:pPr algn="l">
              <a:lnSpc>
                <a:spcPts val="4200"/>
              </a:lnSpc>
            </a:pPr>
            <a:endParaRPr lang="en-US" sz="3000">
              <a:solidFill>
                <a:srgbClr val="FEFFFF"/>
              </a:solidFill>
              <a:latin typeface="TT Lake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6" name="TextBox 6"/>
          <p:cNvSpPr txBox="1"/>
          <p:nvPr/>
        </p:nvSpPr>
        <p:spPr>
          <a:xfrm>
            <a:off x="2254557" y="1151058"/>
            <a:ext cx="14210642" cy="1314095"/>
          </a:xfrm>
          <a:prstGeom prst="rect">
            <a:avLst/>
          </a:prstGeom>
        </p:spPr>
        <p:txBody>
          <a:bodyPr lIns="0" tIns="0" rIns="0" bIns="0" rtlCol="0" anchor="t">
            <a:spAutoFit/>
          </a:bodyPr>
          <a:lstStyle/>
          <a:p>
            <a:pPr marL="0" lvl="0" indent="0" algn="l">
              <a:lnSpc>
                <a:spcPts val="5269"/>
              </a:lnSpc>
              <a:spcBef>
                <a:spcPct val="0"/>
              </a:spcBef>
            </a:pPr>
            <a:r>
              <a:rPr lang="en-US" sz="3763">
                <a:solidFill>
                  <a:srgbClr val="FFFFFF"/>
                </a:solidFill>
                <a:latin typeface="HK Modular"/>
              </a:rPr>
              <a:t>Model: Makine Öğreniminde Ne Anlama Gelir?</a:t>
            </a:r>
          </a:p>
        </p:txBody>
      </p:sp>
      <p:sp>
        <p:nvSpPr>
          <p:cNvPr id="7" name="Freeform 7"/>
          <p:cNvSpPr/>
          <p:nvPr/>
        </p:nvSpPr>
        <p:spPr>
          <a:xfrm>
            <a:off x="5379289" y="4659409"/>
            <a:ext cx="7529422" cy="4969419"/>
          </a:xfrm>
          <a:custGeom>
            <a:avLst/>
            <a:gdLst/>
            <a:ahLst/>
            <a:cxnLst/>
            <a:rect l="l" t="t" r="r" b="b"/>
            <a:pathLst>
              <a:path w="7529422" h="4969419">
                <a:moveTo>
                  <a:pt x="0" y="0"/>
                </a:moveTo>
                <a:lnTo>
                  <a:pt x="7529422" y="0"/>
                </a:lnTo>
                <a:lnTo>
                  <a:pt x="7529422" y="4969419"/>
                </a:lnTo>
                <a:lnTo>
                  <a:pt x="0" y="49694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0" y="3123076"/>
            <a:ext cx="18288000" cy="914400"/>
          </a:xfrm>
          <a:prstGeom prst="rect">
            <a:avLst/>
          </a:prstGeom>
        </p:spPr>
        <p:txBody>
          <a:bodyPr lIns="0" tIns="0" rIns="0" bIns="0" rtlCol="0" anchor="t">
            <a:spAutoFit/>
          </a:bodyPr>
          <a:lstStyle/>
          <a:p>
            <a:pPr algn="ctr">
              <a:lnSpc>
                <a:spcPts val="3600"/>
              </a:lnSpc>
              <a:spcBef>
                <a:spcPct val="0"/>
              </a:spcBef>
            </a:pPr>
            <a:r>
              <a:rPr lang="en-US" sz="3000">
                <a:solidFill>
                  <a:srgbClr val="FEFFFF"/>
                </a:solidFill>
                <a:latin typeface="TT Lakes Neue"/>
              </a:rPr>
              <a:t>Model, verilerden öğrenen ve bu öğrendiklerini yeni veriler üzerinde tahminler yapmak için kullanan bir matematiksel yapının adıdır.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9718" y="2061320"/>
            <a:ext cx="13488563" cy="7590296"/>
          </a:xfrm>
          <a:custGeom>
            <a:avLst/>
            <a:gdLst/>
            <a:ahLst/>
            <a:cxnLst/>
            <a:rect l="l" t="t" r="r" b="b"/>
            <a:pathLst>
              <a:path w="13488563" h="7590296">
                <a:moveTo>
                  <a:pt x="0" y="0"/>
                </a:moveTo>
                <a:lnTo>
                  <a:pt x="13488564" y="0"/>
                </a:lnTo>
                <a:lnTo>
                  <a:pt x="13488564" y="7590296"/>
                </a:lnTo>
                <a:lnTo>
                  <a:pt x="0" y="7590296"/>
                </a:lnTo>
                <a:lnTo>
                  <a:pt x="0" y="0"/>
                </a:lnTo>
                <a:close/>
              </a:path>
            </a:pathLst>
          </a:custGeom>
          <a:blipFill>
            <a:blip r:embed="rId3"/>
            <a:stretch>
              <a:fillRect/>
            </a:stretch>
          </a:blipFill>
        </p:spPr>
      </p:sp>
      <p:sp>
        <p:nvSpPr>
          <p:cNvPr id="3" name="TextBox 3"/>
          <p:cNvSpPr txBox="1"/>
          <p:nvPr/>
        </p:nvSpPr>
        <p:spPr>
          <a:xfrm>
            <a:off x="4873624" y="557072"/>
            <a:ext cx="8980888"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000000"/>
                </a:solidFill>
                <a:latin typeface="HK Modular"/>
              </a:rPr>
              <a:t>denetimli öğrenme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6877</Words>
  <Application>Microsoft Office PowerPoint</Application>
  <PresentationFormat>Custom</PresentationFormat>
  <Paragraphs>329</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HK Modular Bold</vt:lpstr>
      <vt:lpstr>Arial</vt:lpstr>
      <vt:lpstr>Calibri</vt:lpstr>
      <vt:lpstr>TT Lakes Neue Italics</vt:lpstr>
      <vt:lpstr>Tomorrow</vt:lpstr>
      <vt:lpstr>HK Modular</vt:lpstr>
      <vt:lpstr>TT Lakes Neue</vt:lpstr>
      <vt:lpstr>Colo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coderspace yazılımdayapayzeka</dc:title>
  <cp:lastModifiedBy>Şevket Ay-Intertech-Yapay Zeka-Uzman Yapay Zeka Araştırmacısı</cp:lastModifiedBy>
  <cp:revision>2</cp:revision>
  <dcterms:created xsi:type="dcterms:W3CDTF">2006-08-16T00:00:00Z</dcterms:created>
  <dcterms:modified xsi:type="dcterms:W3CDTF">2024-05-07T05:44:16Z</dcterms:modified>
  <dc:identifier>DAGEcSey0bQ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a6520e6-9a4f-457b-bf49-ae96222bed33_Enabled">
    <vt:lpwstr>true</vt:lpwstr>
  </property>
  <property fmtid="{D5CDD505-2E9C-101B-9397-08002B2CF9AE}" pid="3" name="MSIP_Label_7a6520e6-9a4f-457b-bf49-ae96222bed33_SetDate">
    <vt:lpwstr>2024-05-07T05:44:10Z</vt:lpwstr>
  </property>
  <property fmtid="{D5CDD505-2E9C-101B-9397-08002B2CF9AE}" pid="4" name="MSIP_Label_7a6520e6-9a4f-457b-bf49-ae96222bed33_Method">
    <vt:lpwstr>Privileged</vt:lpwstr>
  </property>
  <property fmtid="{D5CDD505-2E9C-101B-9397-08002B2CF9AE}" pid="5" name="MSIP_Label_7a6520e6-9a4f-457b-bf49-ae96222bed33_Name">
    <vt:lpwstr>Halka Açık-Kişisel Veri İçermez</vt:lpwstr>
  </property>
  <property fmtid="{D5CDD505-2E9C-101B-9397-08002B2CF9AE}" pid="6" name="MSIP_Label_7a6520e6-9a4f-457b-bf49-ae96222bed33_SiteId">
    <vt:lpwstr>8e5a7bc1-3924-4a19-9fbf-2a360549eb6e</vt:lpwstr>
  </property>
  <property fmtid="{D5CDD505-2E9C-101B-9397-08002B2CF9AE}" pid="7" name="MSIP_Label_7a6520e6-9a4f-457b-bf49-ae96222bed33_ActionId">
    <vt:lpwstr>9b8fe84d-b1b5-4a50-944f-1a49d15d9032</vt:lpwstr>
  </property>
  <property fmtid="{D5CDD505-2E9C-101B-9397-08002B2CF9AE}" pid="8" name="MSIP_Label_7a6520e6-9a4f-457b-bf49-ae96222bed33_ContentBits">
    <vt:lpwstr>2</vt:lpwstr>
  </property>
</Properties>
</file>